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50"/>
  </p:notesMasterIdLst>
  <p:sldIdLst>
    <p:sldId id="598" r:id="rId2"/>
    <p:sldId id="601" r:id="rId3"/>
    <p:sldId id="684" r:id="rId4"/>
    <p:sldId id="659" r:id="rId5"/>
    <p:sldId id="674" r:id="rId6"/>
    <p:sldId id="660" r:id="rId7"/>
    <p:sldId id="685" r:id="rId8"/>
    <p:sldId id="661" r:id="rId9"/>
    <p:sldId id="686" r:id="rId10"/>
    <p:sldId id="714" r:id="rId11"/>
    <p:sldId id="715" r:id="rId12"/>
    <p:sldId id="626" r:id="rId13"/>
    <p:sldId id="681" r:id="rId14"/>
    <p:sldId id="682" r:id="rId15"/>
    <p:sldId id="663" r:id="rId16"/>
    <p:sldId id="691" r:id="rId17"/>
    <p:sldId id="716" r:id="rId18"/>
    <p:sldId id="692" r:id="rId19"/>
    <p:sldId id="679" r:id="rId20"/>
    <p:sldId id="694" r:id="rId21"/>
    <p:sldId id="696" r:id="rId22"/>
    <p:sldId id="700" r:id="rId23"/>
    <p:sldId id="701" r:id="rId24"/>
    <p:sldId id="721" r:id="rId25"/>
    <p:sldId id="704" r:id="rId26"/>
    <p:sldId id="705" r:id="rId27"/>
    <p:sldId id="717" r:id="rId28"/>
    <p:sldId id="706" r:id="rId29"/>
    <p:sldId id="707" r:id="rId30"/>
    <p:sldId id="709" r:id="rId31"/>
    <p:sldId id="697" r:id="rId32"/>
    <p:sldId id="718" r:id="rId33"/>
    <p:sldId id="722" r:id="rId34"/>
    <p:sldId id="702" r:id="rId35"/>
    <p:sldId id="698" r:id="rId36"/>
    <p:sldId id="647" r:id="rId37"/>
    <p:sldId id="669" r:id="rId38"/>
    <p:sldId id="710" r:id="rId39"/>
    <p:sldId id="711" r:id="rId40"/>
    <p:sldId id="712" r:id="rId41"/>
    <p:sldId id="720" r:id="rId42"/>
    <p:sldId id="655" r:id="rId43"/>
    <p:sldId id="668" r:id="rId44"/>
    <p:sldId id="693" r:id="rId45"/>
    <p:sldId id="640" r:id="rId46"/>
    <p:sldId id="636" r:id="rId47"/>
    <p:sldId id="690" r:id="rId48"/>
    <p:sldId id="68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7C4"/>
    <a:srgbClr val="83A988"/>
    <a:srgbClr val="417B84"/>
    <a:srgbClr val="4B6D50"/>
    <a:srgbClr val="9E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09" autoAdjust="0"/>
    <p:restoredTop sz="85366" autoAdjust="0"/>
  </p:normalViewPr>
  <p:slideViewPr>
    <p:cSldViewPr>
      <p:cViewPr varScale="1">
        <p:scale>
          <a:sx n="67" d="100"/>
          <a:sy n="67" d="100"/>
        </p:scale>
        <p:origin x="-1242" y="-102"/>
      </p:cViewPr>
      <p:guideLst>
        <p:guide orient="horz" pos="2160"/>
        <p:guide pos="2880"/>
      </p:guideLst>
    </p:cSldViewPr>
  </p:slideViewPr>
  <p:outlineViewPr>
    <p:cViewPr>
      <p:scale>
        <a:sx n="33" d="100"/>
        <a:sy n="33" d="100"/>
      </p:scale>
      <p:origin x="0" y="1260"/>
    </p:cViewPr>
  </p:outlineViewPr>
  <p:notesTextViewPr>
    <p:cViewPr>
      <p:scale>
        <a:sx n="3" d="2"/>
        <a:sy n="3" d="2"/>
      </p:scale>
      <p:origin x="0" y="0"/>
    </p:cViewPr>
  </p:notesTextViewPr>
  <p:sorterViewPr>
    <p:cViewPr>
      <p:scale>
        <a:sx n="100" d="100"/>
        <a:sy n="100" d="100"/>
      </p:scale>
      <p:origin x="0" y="2952"/>
    </p:cViewPr>
  </p:sorterViewPr>
  <p:notesViewPr>
    <p:cSldViewPr>
      <p:cViewPr varScale="1">
        <p:scale>
          <a:sx n="60" d="100"/>
          <a:sy n="60"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08CCA-316A-4776-9EFF-E3CE5E109FD5}" type="datetimeFigureOut">
              <a:rPr lang="en-US" smtClean="0"/>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C01E6-97FF-4894-B9B7-17479C33AA75}" type="slidenum">
              <a:rPr lang="en-US" smtClean="0"/>
              <a:t>‹#›</a:t>
            </a:fld>
            <a:endParaRPr lang="en-US"/>
          </a:p>
        </p:txBody>
      </p:sp>
    </p:spTree>
    <p:extLst>
      <p:ext uri="{BB962C8B-B14F-4D97-AF65-F5344CB8AC3E}">
        <p14:creationId xmlns:p14="http://schemas.microsoft.com/office/powerpoint/2010/main" val="129292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90" baseline="0" dirty="0"/>
          </a:p>
        </p:txBody>
      </p:sp>
      <p:sp>
        <p:nvSpPr>
          <p:cNvPr id="4" name="Slide Number Placeholder 3"/>
          <p:cNvSpPr>
            <a:spLocks noGrp="1"/>
          </p:cNvSpPr>
          <p:nvPr>
            <p:ph type="sldNum" sz="quarter" idx="10"/>
          </p:nvPr>
        </p:nvSpPr>
        <p:spPr/>
        <p:txBody>
          <a:bodyPr/>
          <a:lstStyle/>
          <a:p>
            <a:fld id="{9DDC01E6-97FF-4894-B9B7-17479C33AA75}" type="slidenum">
              <a:rPr lang="en-US" smtClean="0"/>
              <a:t>1</a:t>
            </a:fld>
            <a:endParaRPr lang="en-US"/>
          </a:p>
        </p:txBody>
      </p:sp>
    </p:spTree>
    <p:extLst>
      <p:ext uri="{BB962C8B-B14F-4D97-AF65-F5344CB8AC3E}">
        <p14:creationId xmlns:p14="http://schemas.microsoft.com/office/powerpoint/2010/main" val="268100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continues.</a:t>
            </a:r>
            <a:r>
              <a:rPr lang="en-US" baseline="0" dirty="0" smtClean="0"/>
              <a:t> After each iteration, the spies have further narrowed the set of potential owners.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10</a:t>
            </a:fld>
            <a:endParaRPr lang="en-US"/>
          </a:p>
        </p:txBody>
      </p:sp>
    </p:spTree>
    <p:extLst>
      <p:ext uri="{BB962C8B-B14F-4D97-AF65-F5344CB8AC3E}">
        <p14:creationId xmlns:p14="http://schemas.microsoft.com/office/powerpoint/2010/main" val="26135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sufficiently many message postings, the spies have found that only a single user has been online for each message post.</a:t>
            </a:r>
            <a:r>
              <a:rPr lang="en-US" baseline="0" dirty="0" smtClean="0"/>
              <a:t> The users anonymity is lost despite him making use of an active anonymous communication system!</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11</a:t>
            </a:fld>
            <a:endParaRPr lang="en-US"/>
          </a:p>
        </p:txBody>
      </p:sp>
    </p:spTree>
    <p:extLst>
      <p:ext uri="{BB962C8B-B14F-4D97-AF65-F5344CB8AC3E}">
        <p14:creationId xmlns:p14="http://schemas.microsoft.com/office/powerpoint/2010/main" val="26135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Anonymity</a:t>
            </a:r>
            <a:r>
              <a:rPr lang="en-US" baseline="0" dirty="0" smtClean="0"/>
              <a:t> may still suffer despite intersection attacks. We want to systematically prevent intersection attacks despite adversary model.</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12</a:t>
            </a:fld>
            <a:endParaRPr lang="en-US"/>
          </a:p>
        </p:txBody>
      </p:sp>
    </p:spTree>
    <p:extLst>
      <p:ext uri="{BB962C8B-B14F-4D97-AF65-F5344CB8AC3E}">
        <p14:creationId xmlns:p14="http://schemas.microsoft.com/office/powerpoint/2010/main" val="31873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Intersection</a:t>
            </a:r>
            <a:r>
              <a:rPr lang="en-US" baseline="0" dirty="0" smtClean="0"/>
              <a:t> attacks make use of differences between users and correlates this information to linkable messages. Through our system buddies, we will build groups of users, or buddy sets, in which all members, or buddies, exhibiting identical behavior.</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13</a:t>
            </a:fld>
            <a:endParaRPr lang="en-US"/>
          </a:p>
        </p:txBody>
      </p:sp>
    </p:spTree>
    <p:extLst>
      <p:ext uri="{BB962C8B-B14F-4D97-AF65-F5344CB8AC3E}">
        <p14:creationId xmlns:p14="http://schemas.microsoft.com/office/powerpoint/2010/main" val="4072581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talk, I will focus primarily on the challenge of defining what it means to be a buddy.</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14</a:t>
            </a:fld>
            <a:endParaRPr lang="en-US"/>
          </a:p>
        </p:txBody>
      </p:sp>
    </p:spTree>
    <p:extLst>
      <p:ext uri="{BB962C8B-B14F-4D97-AF65-F5344CB8AC3E}">
        <p14:creationId xmlns:p14="http://schemas.microsoft.com/office/powerpoint/2010/main" val="98560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part of</a:t>
            </a:r>
            <a:r>
              <a:rPr lang="en-US" baseline="0" dirty="0" smtClean="0"/>
              <a:t> my talk engages the essence of buddies: the relationship between anonymity and user observable behavior</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15</a:t>
            </a:fld>
            <a:endParaRPr lang="en-US" dirty="0"/>
          </a:p>
        </p:txBody>
      </p:sp>
    </p:spTree>
    <p:extLst>
      <p:ext uri="{BB962C8B-B14F-4D97-AF65-F5344CB8AC3E}">
        <p14:creationId xmlns:p14="http://schemas.microsoft.com/office/powerpoint/2010/main" val="89844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one means to resist intersection attacks, </a:t>
            </a:r>
            <a:r>
              <a:rPr lang="en-US" baseline="0" dirty="0" err="1" smtClean="0"/>
              <a:t>possinymity</a:t>
            </a:r>
            <a:r>
              <a:rPr lang="en-US" baseline="0" dirty="0" smtClean="0"/>
              <a:t> provides</a:t>
            </a:r>
            <a:r>
              <a:rPr lang="en-US" dirty="0" smtClean="0"/>
              <a:t> </a:t>
            </a:r>
            <a:r>
              <a:rPr lang="en-US" dirty="0" err="1" smtClean="0"/>
              <a:t>possibilitic</a:t>
            </a:r>
            <a:r>
              <a:rPr lang="en-US" baseline="0" dirty="0" smtClean="0"/>
              <a:t> approach to anonymity or plausible deniability. A system employing </a:t>
            </a:r>
            <a:r>
              <a:rPr lang="en-US" baseline="0" dirty="0" err="1" smtClean="0"/>
              <a:t>possinymity</a:t>
            </a:r>
            <a:r>
              <a:rPr lang="en-US" baseline="0" dirty="0" smtClean="0"/>
              <a:t> has three potential outcomes from an anonymous communication round. If the system produces no message, then offline members remain within the </a:t>
            </a:r>
            <a:r>
              <a:rPr lang="en-US" baseline="0" dirty="0" err="1" smtClean="0"/>
              <a:t>possinymity</a:t>
            </a:r>
            <a:r>
              <a:rPr lang="en-US" baseline="0" dirty="0" smtClean="0"/>
              <a:t> anonymity set. If the system produces a message, then all offline members are removed from this set. Finally, if too few users are online, then the no message will be produced regardless of the intention of the users’ intent.</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16</a:t>
            </a:fld>
            <a:endParaRPr lang="en-US"/>
          </a:p>
        </p:txBody>
      </p:sp>
    </p:spTree>
    <p:extLst>
      <p:ext uri="{BB962C8B-B14F-4D97-AF65-F5344CB8AC3E}">
        <p14:creationId xmlns:p14="http://schemas.microsoft.com/office/powerpoint/2010/main" val="36630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adversary isn’t dumb. He’s read the literature and knows about statistical disclosure.</a:t>
            </a:r>
            <a:r>
              <a:rPr lang="en-US" baseline="0" dirty="0" smtClean="0"/>
              <a:t> He’s aware that users online presence can be correlated to messages and begins the process of watching the online state of participants and the messages output by the </a:t>
            </a:r>
            <a:r>
              <a:rPr lang="en-US" baseline="0" dirty="0" err="1" smtClean="0"/>
              <a:t>anonymizer</a:t>
            </a:r>
            <a:r>
              <a:rPr lang="en-US" baseline="0" dirty="0" smtClean="0"/>
              <a:t>. He notices that there exists a participant that appears online and shortly thereafter a message appears before the participant disconnects with the process repeating many times. Using his model, he correlates this user to the anonymous posts despite perfect </a:t>
            </a:r>
            <a:r>
              <a:rPr lang="en-US" baseline="0" dirty="0" err="1" smtClean="0"/>
              <a:t>possinymity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18</a:t>
            </a:fld>
            <a:endParaRPr lang="en-US"/>
          </a:p>
        </p:txBody>
      </p:sp>
    </p:spTree>
    <p:extLst>
      <p:ext uri="{BB962C8B-B14F-4D97-AF65-F5344CB8AC3E}">
        <p14:creationId xmlns:p14="http://schemas.microsoft.com/office/powerpoint/2010/main" val="689654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practice, this sort of hypothetical attack works well. As a precursor to the results shown later in this talk, this graph shows that despite measured </a:t>
            </a:r>
            <a:r>
              <a:rPr lang="en-US" baseline="0" dirty="0" err="1" smtClean="0"/>
              <a:t>possinymity</a:t>
            </a:r>
            <a:r>
              <a:rPr lang="en-US" baseline="0" dirty="0" smtClean="0"/>
              <a:t> seemingly providing strong anonymity, the effective </a:t>
            </a:r>
            <a:r>
              <a:rPr lang="en-US" baseline="0" dirty="0" err="1" smtClean="0"/>
              <a:t>anonyity</a:t>
            </a:r>
            <a:r>
              <a:rPr lang="en-US" baseline="0" dirty="0" smtClean="0"/>
              <a:t> is significantly less especially over long term use.</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19</a:t>
            </a:fld>
            <a:endParaRPr lang="en-US"/>
          </a:p>
        </p:txBody>
      </p:sp>
    </p:spTree>
    <p:extLst>
      <p:ext uri="{BB962C8B-B14F-4D97-AF65-F5344CB8AC3E}">
        <p14:creationId xmlns:p14="http://schemas.microsoft.com/office/powerpoint/2010/main" val="33003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reality is, </a:t>
            </a:r>
            <a:r>
              <a:rPr lang="en-US" dirty="0" err="1" smtClean="0"/>
              <a:t>possinymity</a:t>
            </a:r>
            <a:r>
              <a:rPr lang="en-US" dirty="0" smtClean="0"/>
              <a:t> doesn’t challenge the adversary</a:t>
            </a:r>
            <a:r>
              <a:rPr lang="en-US" baseline="0" dirty="0" smtClean="0"/>
              <a:t>. He can use statistical disclosure to correlate a users online/</a:t>
            </a:r>
            <a:r>
              <a:rPr lang="en-US" baseline="0" dirty="0" err="1" smtClean="0"/>
              <a:t>offlin</a:t>
            </a:r>
            <a:r>
              <a:rPr lang="en-US" baseline="0" dirty="0" smtClean="0"/>
              <a:t> time to post potentially making </a:t>
            </a:r>
            <a:r>
              <a:rPr lang="en-US" baseline="0" dirty="0" err="1" smtClean="0"/>
              <a:t>possinymity</a:t>
            </a:r>
            <a:r>
              <a:rPr lang="en-US" baseline="0" dirty="0" smtClean="0"/>
              <a:t> sets irrelevant. While </a:t>
            </a:r>
            <a:r>
              <a:rPr lang="en-US" baseline="0" dirty="0" err="1" smtClean="0"/>
              <a:t>possinymity</a:t>
            </a:r>
            <a:r>
              <a:rPr lang="en-US" baseline="0" dirty="0" smtClean="0"/>
              <a:t> does provide a set of members in which a user has plausible deniability, buddies want something stronger. Buddies needs </a:t>
            </a:r>
            <a:r>
              <a:rPr lang="en-US" baseline="0" dirty="0" err="1" smtClean="0"/>
              <a:t>indistinguishability</a:t>
            </a:r>
            <a:r>
              <a:rPr lang="en-US" baseline="0" dirty="0" smtClean="0"/>
              <a:t>, such that, buddies in a buddy set have identical online / offline behavior.</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20</a:t>
            </a:fld>
            <a:endParaRPr lang="en-US"/>
          </a:p>
        </p:txBody>
      </p:sp>
    </p:spTree>
    <p:extLst>
      <p:ext uri="{BB962C8B-B14F-4D97-AF65-F5344CB8AC3E}">
        <p14:creationId xmlns:p14="http://schemas.microsoft.com/office/powerpoint/2010/main" val="330458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Intersection</a:t>
            </a:r>
            <a:r>
              <a:rPr lang="en-US" baseline="0" dirty="0" smtClean="0"/>
              <a:t> attacks mitigate the usefulness of anonymous communication. Anonymous communication has many uses. Particularly in the country of </a:t>
            </a:r>
            <a:r>
              <a:rPr lang="en-US" baseline="0" dirty="0" err="1" smtClean="0"/>
              <a:t>Nofunistan</a:t>
            </a:r>
            <a:r>
              <a:rPr lang="en-US" baseline="0" dirty="0" smtClean="0"/>
              <a:t>. </a:t>
            </a:r>
            <a:r>
              <a:rPr lang="en-US" baseline="0" dirty="0" err="1" smtClean="0"/>
              <a:t>Nofunistan</a:t>
            </a:r>
            <a:r>
              <a:rPr lang="en-US" baseline="0" dirty="0" smtClean="0"/>
              <a:t> has a large, unhappy population deeply desiring to have fun, but their ruthless dictator named boring leader constantly thwarts their efforts. Despite their efforts to throw parties, boring leaders spies hide among them, arresting the organizer, and quelling any attempts at fun.</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a:t>
            </a:fld>
            <a:endParaRPr lang="en-US"/>
          </a:p>
        </p:txBody>
      </p:sp>
    </p:spTree>
    <p:extLst>
      <p:ext uri="{BB962C8B-B14F-4D97-AF65-F5344CB8AC3E}">
        <p14:creationId xmlns:p14="http://schemas.microsoft.com/office/powerpoint/2010/main" val="261355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Indinymity</a:t>
            </a:r>
            <a:r>
              <a:rPr lang="en-US" dirty="0" smtClean="0"/>
              <a:t> is the</a:t>
            </a:r>
            <a:r>
              <a:rPr lang="en-US" baseline="0" dirty="0" smtClean="0"/>
              <a:t> anonymity derived from </a:t>
            </a:r>
            <a:r>
              <a:rPr lang="en-US" baseline="0" dirty="0" err="1" smtClean="0"/>
              <a:t>indistinguishability</a:t>
            </a:r>
            <a:r>
              <a:rPr lang="en-US" baseline="0" dirty="0" smtClean="0"/>
              <a:t>. Returning to the previous example, when all members have consistent online behavior, there’s no noticeable difference. However, when a member goes offline, other members within that members buddy set also act as if they are offline. When that member returns, all members return online. If any of the members in that set go offline, then all members go offline, again returning when that members reappears. </a:t>
            </a:r>
            <a:r>
              <a:rPr lang="en-US" baseline="0" dirty="0" err="1" smtClean="0"/>
              <a:t>Indinymity</a:t>
            </a:r>
            <a:r>
              <a:rPr lang="en-US" baseline="0" dirty="0" smtClean="0"/>
              <a:t> satisfies buddies goals, strongly mitigating the effectiveness of intersection attacks and statistical disclosure.</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21</a:t>
            </a:fld>
            <a:endParaRPr lang="en-US"/>
          </a:p>
        </p:txBody>
      </p:sp>
    </p:spTree>
    <p:extLst>
      <p:ext uri="{BB962C8B-B14F-4D97-AF65-F5344CB8AC3E}">
        <p14:creationId xmlns:p14="http://schemas.microsoft.com/office/powerpoint/2010/main" val="378329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this point, </a:t>
            </a:r>
            <a:r>
              <a:rPr lang="en-US" dirty="0" err="1" smtClean="0"/>
              <a:t>possinymity</a:t>
            </a:r>
            <a:r>
              <a:rPr lang="en-US" dirty="0" smtClean="0"/>
              <a:t> and </a:t>
            </a:r>
            <a:r>
              <a:rPr lang="en-US" dirty="0" err="1" smtClean="0"/>
              <a:t>indinymity</a:t>
            </a:r>
            <a:r>
              <a:rPr lang="en-US" dirty="0" smtClean="0"/>
              <a:t> have been measured and observed</a:t>
            </a:r>
            <a:r>
              <a:rPr lang="en-US" baseline="0" dirty="0" smtClean="0"/>
              <a:t> by the users themselves. I will now describe how buddies does this in practice.</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22</a:t>
            </a:fld>
            <a:endParaRPr lang="en-US" dirty="0"/>
          </a:p>
        </p:txBody>
      </p:sp>
    </p:spTree>
    <p:extLst>
      <p:ext uri="{BB962C8B-B14F-4D97-AF65-F5344CB8AC3E}">
        <p14:creationId xmlns:p14="http://schemas.microsoft.com/office/powerpoint/2010/main" val="898448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users submit their </a:t>
            </a:r>
            <a:r>
              <a:rPr lang="en-US" baseline="0" dirty="0" err="1" smtClean="0"/>
              <a:t>ciphertext</a:t>
            </a:r>
            <a:r>
              <a:rPr lang="en-US" baseline="0" dirty="0" smtClean="0"/>
              <a:t> to the </a:t>
            </a:r>
            <a:r>
              <a:rPr lang="en-US" baseline="0" dirty="0" err="1" smtClean="0"/>
              <a:t>anonymizer</a:t>
            </a:r>
            <a:r>
              <a:rPr lang="en-US" baseline="0" dirty="0" smtClean="0"/>
              <a:t>, the </a:t>
            </a:r>
            <a:r>
              <a:rPr lang="en-US" baseline="0" dirty="0" err="1" smtClean="0"/>
              <a:t>anonymizer</a:t>
            </a:r>
            <a:r>
              <a:rPr lang="en-US" baseline="0" dirty="0" smtClean="0"/>
              <a:t> consults a policy oracle. The policy oracle is the heart of buddies. It monitors the state of all members acting a as global adversary in an effort to thwart such an adversary. The policy oracle applies a pre-defined policy, whether it be </a:t>
            </a:r>
            <a:r>
              <a:rPr lang="en-US" baseline="0" dirty="0" err="1" smtClean="0"/>
              <a:t>possinymity</a:t>
            </a:r>
            <a:r>
              <a:rPr lang="en-US" baseline="0" dirty="0" smtClean="0"/>
              <a:t>, </a:t>
            </a:r>
            <a:r>
              <a:rPr lang="en-US" baseline="0" dirty="0" err="1" smtClean="0"/>
              <a:t>indinymity</a:t>
            </a:r>
            <a:r>
              <a:rPr lang="en-US" baseline="0" dirty="0" smtClean="0"/>
              <a:t>, or a mix, in order to determine the set of users filtered. The </a:t>
            </a:r>
            <a:r>
              <a:rPr lang="en-US" baseline="0" dirty="0" err="1" smtClean="0"/>
              <a:t>anonymizer</a:t>
            </a:r>
            <a:r>
              <a:rPr lang="en-US" baseline="0" dirty="0" smtClean="0"/>
              <a:t> processes only the messages specified by the policy oracle and posts the results.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23</a:t>
            </a:fld>
            <a:endParaRPr lang="en-US"/>
          </a:p>
        </p:txBody>
      </p:sp>
    </p:spTree>
    <p:extLst>
      <p:ext uri="{BB962C8B-B14F-4D97-AF65-F5344CB8AC3E}">
        <p14:creationId xmlns:p14="http://schemas.microsoft.com/office/powerpoint/2010/main" val="3306650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connect to the </a:t>
            </a:r>
            <a:r>
              <a:rPr lang="en-US" dirty="0" err="1" smtClean="0"/>
              <a:t>anonymizer</a:t>
            </a:r>
            <a:r>
              <a:rPr lang="en-US" dirty="0" smtClean="0"/>
              <a:t> and</a:t>
            </a:r>
            <a:r>
              <a:rPr lang="en-US" baseline="0" dirty="0" smtClean="0"/>
              <a:t> register themselves in order to mitigate Sybil attacks. In turn, the </a:t>
            </a:r>
            <a:r>
              <a:rPr lang="en-US" baseline="0" dirty="0" err="1" smtClean="0"/>
              <a:t>anonymizer</a:t>
            </a:r>
            <a:r>
              <a:rPr lang="en-US" baseline="0" dirty="0" smtClean="0"/>
              <a:t> creates pseudonyms or sets of linkable messages produced from a single user. The </a:t>
            </a:r>
            <a:r>
              <a:rPr lang="en-US" baseline="0" dirty="0" err="1" smtClean="0"/>
              <a:t>anonymizer</a:t>
            </a:r>
            <a:r>
              <a:rPr lang="en-US" baseline="0" dirty="0" smtClean="0"/>
              <a:t> creates pseudonyms throughout the communication rounds and distributes them uniformly at random to the registered users. In the previous examples, we dealt with a single pseudonym owned by a single user. In practice, the </a:t>
            </a:r>
            <a:r>
              <a:rPr lang="en-US" baseline="0" dirty="0" err="1" smtClean="0"/>
              <a:t>anonymizer</a:t>
            </a:r>
            <a:r>
              <a:rPr lang="en-US" baseline="0" dirty="0" smtClean="0"/>
              <a:t> will build many pseudonyms with each user having many.</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25</a:t>
            </a:fld>
            <a:endParaRPr lang="en-US"/>
          </a:p>
        </p:txBody>
      </p:sp>
    </p:spTree>
    <p:extLst>
      <p:ext uri="{BB962C8B-B14F-4D97-AF65-F5344CB8AC3E}">
        <p14:creationId xmlns:p14="http://schemas.microsoft.com/office/powerpoint/2010/main" val="317526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start of each round of communication, the </a:t>
            </a:r>
            <a:r>
              <a:rPr lang="en-US" dirty="0" err="1" smtClean="0"/>
              <a:t>anonymizer</a:t>
            </a:r>
            <a:r>
              <a:rPr lang="en-US" baseline="0" dirty="0" smtClean="0"/>
              <a:t> selects which pseudonyms can be posted in the upcoming round and announces this to the users.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26</a:t>
            </a:fld>
            <a:endParaRPr lang="en-US"/>
          </a:p>
        </p:txBody>
      </p:sp>
    </p:spTree>
    <p:extLst>
      <p:ext uri="{BB962C8B-B14F-4D97-AF65-F5344CB8AC3E}">
        <p14:creationId xmlns:p14="http://schemas.microsoft.com/office/powerpoint/2010/main" val="139536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start of each round of communication, the </a:t>
            </a:r>
            <a:r>
              <a:rPr lang="en-US" dirty="0" err="1" smtClean="0"/>
              <a:t>anonymizer</a:t>
            </a:r>
            <a:r>
              <a:rPr lang="en-US" baseline="0" dirty="0" smtClean="0"/>
              <a:t> selects which pseudonyms can be posted in the upcoming round and announces this to the users.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27</a:t>
            </a:fld>
            <a:endParaRPr lang="en-US"/>
          </a:p>
        </p:txBody>
      </p:sp>
    </p:spTree>
    <p:extLst>
      <p:ext uri="{BB962C8B-B14F-4D97-AF65-F5344CB8AC3E}">
        <p14:creationId xmlns:p14="http://schemas.microsoft.com/office/powerpoint/2010/main" val="139536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list of scheduled pseudonyms, users post </a:t>
            </a:r>
            <a:r>
              <a:rPr lang="en-US" dirty="0" err="1" smtClean="0"/>
              <a:t>ciphertext</a:t>
            </a:r>
            <a:r>
              <a:rPr lang="en-US" dirty="0" smtClean="0"/>
              <a:t>.</a:t>
            </a:r>
            <a:r>
              <a:rPr lang="en-US" baseline="0" dirty="0" smtClean="0"/>
              <a:t> Pseudonym owners can post nothing or a real message, while others post cover traffic. The </a:t>
            </a:r>
            <a:r>
              <a:rPr lang="en-US" baseline="0" dirty="0" err="1" smtClean="0"/>
              <a:t>ciphertext</a:t>
            </a:r>
            <a:r>
              <a:rPr lang="en-US" baseline="0" dirty="0" smtClean="0"/>
              <a:t> should be indecipherable. In the table, blue represents online users who submitted </a:t>
            </a:r>
            <a:r>
              <a:rPr lang="en-US" baseline="0" dirty="0" err="1" smtClean="0"/>
              <a:t>ciphertexts</a:t>
            </a:r>
            <a:r>
              <a:rPr lang="en-US" baseline="0" dirty="0" smtClean="0"/>
              <a:t>, where red represents offline users or those who did not submit.</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28</a:t>
            </a:fld>
            <a:endParaRPr lang="en-US"/>
          </a:p>
        </p:txBody>
      </p:sp>
    </p:spTree>
    <p:extLst>
      <p:ext uri="{BB962C8B-B14F-4D97-AF65-F5344CB8AC3E}">
        <p14:creationId xmlns:p14="http://schemas.microsoft.com/office/powerpoint/2010/main" val="2999259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anonymizer</a:t>
            </a:r>
            <a:r>
              <a:rPr lang="en-US" dirty="0" smtClean="0"/>
              <a:t> shares the online state with the</a:t>
            </a:r>
            <a:r>
              <a:rPr lang="en-US" baseline="0" dirty="0" smtClean="0"/>
              <a:t> policy oracle. The policy oracle analyzes the online state and selects additional </a:t>
            </a:r>
            <a:r>
              <a:rPr lang="en-US" baseline="0" dirty="0" err="1" smtClean="0"/>
              <a:t>ciphertext</a:t>
            </a:r>
            <a:r>
              <a:rPr lang="en-US" baseline="0" dirty="0" smtClean="0"/>
              <a:t> that should be withheld from being processed, effectively causing those users to appear offline. This information is returned to the </a:t>
            </a:r>
            <a:r>
              <a:rPr lang="en-US" baseline="0" dirty="0" err="1" smtClean="0"/>
              <a:t>anonymizer</a:t>
            </a:r>
            <a:r>
              <a:rPr lang="en-US" baseline="0" dirty="0" smtClean="0"/>
              <a:t>, who processes the remaining </a:t>
            </a:r>
            <a:r>
              <a:rPr lang="en-US" baseline="0" dirty="0" err="1" smtClean="0"/>
              <a:t>ciphertexts</a:t>
            </a:r>
            <a:r>
              <a:rPr lang="en-US" baseline="0" dirty="0" smtClean="0"/>
              <a:t>. Note, because each pseudonym is independent, the buddy sets nor policies for different pseudonyms need not be the same. In the table, the filtered out messages appear in purple.</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29</a:t>
            </a:fld>
            <a:endParaRPr lang="en-US"/>
          </a:p>
        </p:txBody>
      </p:sp>
    </p:spTree>
    <p:extLst>
      <p:ext uri="{BB962C8B-B14F-4D97-AF65-F5344CB8AC3E}">
        <p14:creationId xmlns:p14="http://schemas.microsoft.com/office/powerpoint/2010/main" val="45958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a:t>
            </a:r>
            <a:r>
              <a:rPr lang="en-US" dirty="0" err="1" smtClean="0"/>
              <a:t>anonymizer</a:t>
            </a:r>
            <a:r>
              <a:rPr lang="en-US" dirty="0" smtClean="0"/>
              <a:t> processes the </a:t>
            </a:r>
            <a:r>
              <a:rPr lang="en-US" dirty="0" err="1" smtClean="0"/>
              <a:t>ciphertext</a:t>
            </a:r>
            <a:r>
              <a:rPr lang="en-US" dirty="0" smtClean="0"/>
              <a:t> to reveal the </a:t>
            </a:r>
            <a:r>
              <a:rPr lang="en-US" dirty="0" err="1" smtClean="0"/>
              <a:t>cleartext</a:t>
            </a:r>
            <a:r>
              <a:rPr lang="en-US" dirty="0" smtClean="0"/>
              <a:t> and posts the messages to the appropriate pseudonym. While</a:t>
            </a:r>
            <a:r>
              <a:rPr lang="en-US" baseline="0" dirty="0" smtClean="0"/>
              <a:t> many pseudonyms may be scheduled, not all post, the owner may have been offline, unable to post due to being filtered out via buddies, or had nothing to say.</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30</a:t>
            </a:fld>
            <a:endParaRPr lang="en-US"/>
          </a:p>
        </p:txBody>
      </p:sp>
    </p:spTree>
    <p:extLst>
      <p:ext uri="{BB962C8B-B14F-4D97-AF65-F5344CB8AC3E}">
        <p14:creationId xmlns:p14="http://schemas.microsoft.com/office/powerpoint/2010/main" val="1258732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still remain on how to define a policy. As alluded to a policy can either be in regards to </a:t>
            </a:r>
            <a:r>
              <a:rPr lang="en-US" baseline="0" dirty="0" err="1" smtClean="0"/>
              <a:t>indinymity</a:t>
            </a:r>
            <a:r>
              <a:rPr lang="en-US" baseline="0" dirty="0" smtClean="0"/>
              <a:t> or </a:t>
            </a:r>
            <a:r>
              <a:rPr lang="en-US" baseline="0" dirty="0" err="1" smtClean="0"/>
              <a:t>possinymity</a:t>
            </a:r>
            <a:r>
              <a:rPr lang="en-US" baseline="0" dirty="0" smtClean="0"/>
              <a:t>, but the process of achieving these goals can be done in varying ways. The policy oracle must know how when to form buddy sets, should this happen when a pseudonym has been created or should the policy oracle wait until users have begun to go offline? The policy oracle also needs to specify which users should be clumped together into buddy sets. Should the buddy sets be defined by sign-on or registration time or use the users online time? The random approach can do even better by preventing an adversary from gaming these two approaches. Finally the policy oracle must decide how many buddies belong in each set. Should the buddy sets start large and allowed to become smaller to a minimum buddy set size.</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31</a:t>
            </a:fld>
            <a:endParaRPr lang="en-US"/>
          </a:p>
        </p:txBody>
      </p:sp>
    </p:spTree>
    <p:extLst>
      <p:ext uri="{BB962C8B-B14F-4D97-AF65-F5344CB8AC3E}">
        <p14:creationId xmlns:p14="http://schemas.microsoft.com/office/powerpoint/2010/main" val="341092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far away country of </a:t>
            </a:r>
            <a:r>
              <a:rPr lang="en-US" dirty="0" err="1" smtClean="0"/>
              <a:t>Funland</a:t>
            </a:r>
            <a:r>
              <a:rPr lang="en-US" dirty="0" smtClean="0"/>
              <a:t>, exist a bunch of</a:t>
            </a:r>
            <a:r>
              <a:rPr lang="en-US" baseline="0" dirty="0" smtClean="0"/>
              <a:t> happy people. These people enjoy free and uninhibited access to fun and services that can be used to organize and coordinate upcoming fun events and share memories about fun events in the past via Twitter, Facebook, and </a:t>
            </a:r>
            <a:r>
              <a:rPr lang="en-US" baseline="0" dirty="0" err="1" smtClean="0"/>
              <a:t>Youtube</a:t>
            </a:r>
            <a:r>
              <a:rPr lang="en-US" baseline="0" dirty="0" smtClean="0"/>
              <a:t>. Fortunately for the people of </a:t>
            </a:r>
            <a:r>
              <a:rPr lang="en-US" baseline="0" dirty="0" err="1" smtClean="0"/>
              <a:t>Nofunistan</a:t>
            </a:r>
            <a:r>
              <a:rPr lang="en-US" baseline="0" dirty="0" smtClean="0"/>
              <a:t>, they do have access to </a:t>
            </a:r>
            <a:r>
              <a:rPr lang="en-US" baseline="0" dirty="0" err="1" smtClean="0"/>
              <a:t>Funland’s</a:t>
            </a:r>
            <a:r>
              <a:rPr lang="en-US" baseline="0" dirty="0" smtClean="0"/>
              <a:t> Internet services and attempt to use them for organizing fun within their own borders.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3</a:t>
            </a:fld>
            <a:endParaRPr lang="en-US"/>
          </a:p>
        </p:txBody>
      </p:sp>
    </p:spTree>
    <p:extLst>
      <p:ext uri="{BB962C8B-B14F-4D97-AF65-F5344CB8AC3E}">
        <p14:creationId xmlns:p14="http://schemas.microsoft.com/office/powerpoint/2010/main" val="261355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will explore next, in</a:t>
            </a:r>
            <a:r>
              <a:rPr lang="en-US" baseline="0" dirty="0" smtClean="0"/>
              <a:t> practice, buddies effectiveness depends on the policy used.</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34</a:t>
            </a:fld>
            <a:endParaRPr lang="en-US" dirty="0"/>
          </a:p>
        </p:txBody>
      </p:sp>
    </p:spTree>
    <p:extLst>
      <p:ext uri="{BB962C8B-B14F-4D97-AF65-F5344CB8AC3E}">
        <p14:creationId xmlns:p14="http://schemas.microsoft.com/office/powerpoint/2010/main" val="89844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getting into the evaluation</a:t>
            </a:r>
            <a:r>
              <a:rPr lang="en-US" baseline="0" dirty="0" smtClean="0"/>
              <a:t> details, I will review some preliminaries. </a:t>
            </a:r>
            <a:r>
              <a:rPr lang="en-US" dirty="0" smtClean="0"/>
              <a:t>Buddies</a:t>
            </a:r>
            <a:r>
              <a:rPr lang="en-US" baseline="0" dirty="0" smtClean="0"/>
              <a:t> can be built using Dissent as an </a:t>
            </a:r>
            <a:r>
              <a:rPr lang="en-US" baseline="0" dirty="0" err="1" smtClean="0"/>
              <a:t>anonymizer</a:t>
            </a:r>
            <a:r>
              <a:rPr lang="en-US" baseline="0" dirty="0" smtClean="0"/>
              <a:t>. Dissent provides scalable group anonymous communication. The policy oracle has been implemented as a simulator written in python and as an extension to Dissent, which is written in C++. This talk focuses on simulated analysis of buddies.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35</a:t>
            </a:fld>
            <a:endParaRPr lang="en-US"/>
          </a:p>
        </p:txBody>
      </p:sp>
    </p:spTree>
    <p:extLst>
      <p:ext uri="{BB962C8B-B14F-4D97-AF65-F5344CB8AC3E}">
        <p14:creationId xmlns:p14="http://schemas.microsoft.com/office/powerpoint/2010/main" val="933521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buddies, we monitored the IRC channel football on </a:t>
            </a:r>
            <a:r>
              <a:rPr lang="en-US" dirty="0" err="1" smtClean="0"/>
              <a:t>Efnet</a:t>
            </a:r>
            <a:r>
              <a:rPr lang="en-US" dirty="0" smtClean="0"/>
              <a:t>. We monitored it during the 2012 football season during the month of November. Over that time, over 1200 users accessed the chat room. This graph represents these users online time, shown in red, and the time at which they posted messages, shown in blue. While a significant number of users were online briefly, over 300 users remained online for a significant amount of time.</a:t>
            </a:r>
          </a:p>
        </p:txBody>
      </p:sp>
      <p:sp>
        <p:nvSpPr>
          <p:cNvPr id="4" name="Slide Number Placeholder 3"/>
          <p:cNvSpPr>
            <a:spLocks noGrp="1"/>
          </p:cNvSpPr>
          <p:nvPr>
            <p:ph type="sldNum" sz="quarter" idx="10"/>
          </p:nvPr>
        </p:nvSpPr>
        <p:spPr/>
        <p:txBody>
          <a:bodyPr/>
          <a:lstStyle/>
          <a:p>
            <a:fld id="{9DDC01E6-97FF-4894-B9B7-17479C33AA75}" type="slidenum">
              <a:rPr lang="en-US" smtClean="0"/>
              <a:t>36</a:t>
            </a:fld>
            <a:endParaRPr lang="en-US"/>
          </a:p>
        </p:txBody>
      </p:sp>
    </p:spTree>
    <p:extLst>
      <p:ext uri="{BB962C8B-B14F-4D97-AF65-F5344CB8AC3E}">
        <p14:creationId xmlns:p14="http://schemas.microsoft.com/office/powerpoint/2010/main" val="176494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we saw that </a:t>
            </a:r>
            <a:r>
              <a:rPr lang="en-US" dirty="0" err="1" smtClean="0"/>
              <a:t>possinymity</a:t>
            </a:r>
            <a:r>
              <a:rPr lang="en-US" dirty="0" smtClean="0"/>
              <a:t> has poor effective anonymity. This graph explores </a:t>
            </a:r>
            <a:r>
              <a:rPr lang="en-US" dirty="0" err="1" smtClean="0"/>
              <a:t>Indinymity</a:t>
            </a:r>
            <a:r>
              <a:rPr lang="en-US" dirty="0" smtClean="0"/>
              <a:t> via varying buddy set sizes over the course of a pseudonyms use. This graph shows that effective anonymity always remains greater than the buddy set size.</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37</a:t>
            </a:fld>
            <a:endParaRPr lang="en-US"/>
          </a:p>
        </p:txBody>
      </p:sp>
    </p:spTree>
    <p:extLst>
      <p:ext uri="{BB962C8B-B14F-4D97-AF65-F5344CB8AC3E}">
        <p14:creationId xmlns:p14="http://schemas.microsoft.com/office/powerpoint/2010/main" val="1635412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differing buddy set sizes, we see that smaller buddy set sizes result in less effective anonymity.</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38</a:t>
            </a:fld>
            <a:endParaRPr lang="en-US"/>
          </a:p>
        </p:txBody>
      </p:sp>
    </p:spTree>
    <p:extLst>
      <p:ext uri="{BB962C8B-B14F-4D97-AF65-F5344CB8AC3E}">
        <p14:creationId xmlns:p14="http://schemas.microsoft.com/office/powerpoint/2010/main" val="1192157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is a trade-off for using larger buddy set sizes, as this graph shows by measuring the usable pseudonym lifetime in terms of the pseudonyms first message to its last message. The top line represents the actual usable lifetime. We can see that buddy set sizes of 2 have nearly no effect on lifetime, but as we consider larger buddy set sizes, usability drops with very large sizes showing significant loss in usable lifetime.</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39</a:t>
            </a:fld>
            <a:endParaRPr lang="en-US"/>
          </a:p>
        </p:txBody>
      </p:sp>
    </p:spTree>
    <p:extLst>
      <p:ext uri="{BB962C8B-B14F-4D97-AF65-F5344CB8AC3E}">
        <p14:creationId xmlns:p14="http://schemas.microsoft.com/office/powerpoint/2010/main" val="895237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I’ll wrap up the presentation with some concluding thoughts…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40</a:t>
            </a:fld>
            <a:endParaRPr lang="en-US" dirty="0"/>
          </a:p>
        </p:txBody>
      </p:sp>
    </p:spTree>
    <p:extLst>
      <p:ext uri="{BB962C8B-B14F-4D97-AF65-F5344CB8AC3E}">
        <p14:creationId xmlns:p14="http://schemas.microsoft.com/office/powerpoint/2010/main" val="898448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demonstrated, buddies can resist the intersection attack.</a:t>
            </a:r>
            <a:r>
              <a:rPr lang="en-US" baseline="0" dirty="0" smtClean="0"/>
              <a:t> However, buddy set policies remain immature and demand more attention. Some interesting policies include a short-term policy for quick, efficient web browsing or instant message as well as a long-term policy for short, infrequent posts, much like the situation in </a:t>
            </a:r>
            <a:r>
              <a:rPr lang="en-US" baseline="0" dirty="0" err="1" smtClean="0"/>
              <a:t>Nofunistan</a:t>
            </a:r>
            <a:r>
              <a:rPr lang="en-US" baseline="0" dirty="0" smtClean="0"/>
              <a:t>. Finally, while we have an implementation of buddies in Dissent, we are in need of an efficient approach for allocating and distributing pseudonyms.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42</a:t>
            </a:fld>
            <a:endParaRPr lang="en-US"/>
          </a:p>
        </p:txBody>
      </p:sp>
    </p:spTree>
    <p:extLst>
      <p:ext uri="{BB962C8B-B14F-4D97-AF65-F5344CB8AC3E}">
        <p14:creationId xmlns:p14="http://schemas.microsoft.com/office/powerpoint/2010/main" val="434632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for your attention. You can find more at the shown link. I’m now happy to take questions.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43</a:t>
            </a:fld>
            <a:endParaRPr lang="en-US"/>
          </a:p>
        </p:txBody>
      </p:sp>
    </p:spTree>
    <p:extLst>
      <p:ext uri="{BB962C8B-B14F-4D97-AF65-F5344CB8AC3E}">
        <p14:creationId xmlns:p14="http://schemas.microsoft.com/office/powerpoint/2010/main" val="703465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DC01E6-97FF-4894-B9B7-17479C33AA75}" type="slidenum">
              <a:rPr lang="en-US" smtClean="0"/>
              <a:t>44</a:t>
            </a:fld>
            <a:endParaRPr lang="en-US"/>
          </a:p>
        </p:txBody>
      </p:sp>
    </p:spTree>
    <p:extLst>
      <p:ext uri="{BB962C8B-B14F-4D97-AF65-F5344CB8AC3E}">
        <p14:creationId xmlns:p14="http://schemas.microsoft.com/office/powerpoint/2010/main" val="307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like </a:t>
            </a:r>
            <a:r>
              <a:rPr lang="en-US" dirty="0" err="1" smtClean="0"/>
              <a:t>Nofunistan</a:t>
            </a:r>
            <a:r>
              <a:rPr lang="en-US" dirty="0" smtClean="0"/>
              <a:t>, participants of</a:t>
            </a:r>
            <a:r>
              <a:rPr lang="en-US" baseline="0" dirty="0" smtClean="0"/>
              <a:t> th</a:t>
            </a:r>
            <a:r>
              <a:rPr lang="en-US" dirty="0" smtClean="0"/>
              <a:t>e</a:t>
            </a:r>
            <a:r>
              <a:rPr lang="en-US" baseline="0" dirty="0" smtClean="0"/>
              <a:t> Arab Spring made use of social networking services outside their country for coordination and organization.</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4</a:t>
            </a:fld>
            <a:endParaRPr lang="en-US"/>
          </a:p>
        </p:txBody>
      </p:sp>
    </p:spTree>
    <p:extLst>
      <p:ext uri="{BB962C8B-B14F-4D97-AF65-F5344CB8AC3E}">
        <p14:creationId xmlns:p14="http://schemas.microsoft.com/office/powerpoint/2010/main" val="629165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DC01E6-97FF-4894-B9B7-17479C33AA75}" type="slidenum">
              <a:rPr lang="en-US" smtClean="0"/>
              <a:t>45</a:t>
            </a:fld>
            <a:endParaRPr lang="en-US"/>
          </a:p>
        </p:txBody>
      </p:sp>
    </p:spTree>
    <p:extLst>
      <p:ext uri="{BB962C8B-B14F-4D97-AF65-F5344CB8AC3E}">
        <p14:creationId xmlns:p14="http://schemas.microsoft.com/office/powerpoint/2010/main" val="2893172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DC01E6-97FF-4894-B9B7-17479C33AA75}" type="slidenum">
              <a:rPr lang="en-US" smtClean="0"/>
              <a:t>46</a:t>
            </a:fld>
            <a:endParaRPr lang="en-US"/>
          </a:p>
        </p:txBody>
      </p:sp>
    </p:spTree>
    <p:extLst>
      <p:ext uri="{BB962C8B-B14F-4D97-AF65-F5344CB8AC3E}">
        <p14:creationId xmlns:p14="http://schemas.microsoft.com/office/powerpoint/2010/main" val="1845282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47</a:t>
            </a:fld>
            <a:endParaRPr lang="en-US"/>
          </a:p>
        </p:txBody>
      </p:sp>
    </p:spTree>
    <p:extLst>
      <p:ext uri="{BB962C8B-B14F-4D97-AF65-F5344CB8AC3E}">
        <p14:creationId xmlns:p14="http://schemas.microsoft.com/office/powerpoint/2010/main" val="261355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48</a:t>
            </a:fld>
            <a:endParaRPr lang="en-US"/>
          </a:p>
        </p:txBody>
      </p:sp>
    </p:spTree>
    <p:extLst>
      <p:ext uri="{BB962C8B-B14F-4D97-AF65-F5344CB8AC3E}">
        <p14:creationId xmlns:p14="http://schemas.microsoft.com/office/powerpoint/2010/main" val="26135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had boring leader had</a:t>
            </a:r>
            <a:r>
              <a:rPr lang="en-US" baseline="0" dirty="0" smtClean="0"/>
              <a:t> sufficient resources to monitor the </a:t>
            </a:r>
            <a:r>
              <a:rPr lang="en-US" baseline="0" dirty="0" err="1" smtClean="0"/>
              <a:t>Nofunistani</a:t>
            </a:r>
            <a:r>
              <a:rPr lang="en-US" baseline="0" dirty="0" smtClean="0"/>
              <a:t> network usage and the output of social networking services. His spies would easily be able to identify the source of fun event announcements.</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5</a:t>
            </a:fld>
            <a:endParaRPr lang="en-US"/>
          </a:p>
        </p:txBody>
      </p:sp>
    </p:spTree>
    <p:extLst>
      <p:ext uri="{BB962C8B-B14F-4D97-AF65-F5344CB8AC3E}">
        <p14:creationId xmlns:p14="http://schemas.microsoft.com/office/powerpoint/2010/main" val="26135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anonymity isn’t important</a:t>
            </a:r>
            <a:r>
              <a:rPr lang="en-US" baseline="0" dirty="0" smtClean="0"/>
              <a:t> just for people in </a:t>
            </a:r>
            <a:r>
              <a:rPr lang="en-US" baseline="0" dirty="0" err="1" smtClean="0"/>
              <a:t>Nofunistan</a:t>
            </a:r>
            <a:r>
              <a:rPr lang="en-US" baseline="0" dirty="0" smtClean="0"/>
              <a:t>. Even people in </a:t>
            </a:r>
            <a:r>
              <a:rPr lang="en-US" baseline="0" dirty="0" err="1" smtClean="0"/>
              <a:t>Funland</a:t>
            </a:r>
            <a:r>
              <a:rPr lang="en-US" baseline="0" dirty="0" smtClean="0"/>
              <a:t> need anonymity. In </a:t>
            </a:r>
            <a:r>
              <a:rPr lang="en-US" baseline="0" dirty="0" err="1" smtClean="0"/>
              <a:t>Funland</a:t>
            </a:r>
            <a:r>
              <a:rPr lang="en-US" baseline="0" dirty="0" smtClean="0"/>
              <a:t>, advertisers and corporations have begun to actively monitor user behavior. Anonymous communication prevents that information from being linked to them.</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6</a:t>
            </a:fld>
            <a:endParaRPr lang="en-US"/>
          </a:p>
        </p:txBody>
      </p:sp>
    </p:spTree>
    <p:extLst>
      <p:ext uri="{BB962C8B-B14F-4D97-AF65-F5344CB8AC3E}">
        <p14:creationId xmlns:p14="http://schemas.microsoft.com/office/powerpoint/2010/main" val="118845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around boring</a:t>
            </a:r>
            <a:r>
              <a:rPr lang="en-US" baseline="0" dirty="0" smtClean="0"/>
              <a:t> leader’s spies, the people en masse connect to the Internet using anonymous communication tools. Now when one of them posts the message about the fun event, the spies have no clue where the message came from.</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7</a:t>
            </a:fld>
            <a:endParaRPr lang="en-US"/>
          </a:p>
        </p:txBody>
      </p:sp>
    </p:spTree>
    <p:extLst>
      <p:ext uri="{BB962C8B-B14F-4D97-AF65-F5344CB8AC3E}">
        <p14:creationId xmlns:p14="http://schemas.microsoft.com/office/powerpoint/2010/main" val="26135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boring leader has a lot of time</a:t>
            </a:r>
            <a:r>
              <a:rPr lang="en-US" baseline="0" dirty="0" smtClean="0"/>
              <a:t> on his hands and investigates research on the topic of </a:t>
            </a:r>
            <a:r>
              <a:rPr lang="en-US" baseline="0" dirty="0" err="1" smtClean="0"/>
              <a:t>deanonymizing</a:t>
            </a:r>
            <a:r>
              <a:rPr lang="en-US" baseline="0" dirty="0" smtClean="0"/>
              <a:t> users an stumbles upon the intersection attack.</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8</a:t>
            </a:fld>
            <a:endParaRPr lang="en-US"/>
          </a:p>
        </p:txBody>
      </p:sp>
    </p:spTree>
    <p:extLst>
      <p:ext uri="{BB962C8B-B14F-4D97-AF65-F5344CB8AC3E}">
        <p14:creationId xmlns:p14="http://schemas.microsoft.com/office/powerpoint/2010/main" val="146668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 boring leader’s spies watches</a:t>
            </a:r>
            <a:r>
              <a:rPr lang="en-US" baseline="0" dirty="0" smtClean="0"/>
              <a:t> the online status of users, those appearing slightly transparent are offline, and the output of messages announcing fun events. When a message is posted, the spies remove suspicion from all users who were offline. Those with a big red X over them will be ignored as possible owners of the anonymous message in future exchanges despite their online state.</a:t>
            </a:r>
            <a:endParaRPr lang="en-US" dirty="0"/>
          </a:p>
        </p:txBody>
      </p:sp>
      <p:sp>
        <p:nvSpPr>
          <p:cNvPr id="4" name="Slide Number Placeholder 3"/>
          <p:cNvSpPr>
            <a:spLocks noGrp="1"/>
          </p:cNvSpPr>
          <p:nvPr>
            <p:ph type="sldNum" sz="quarter" idx="10"/>
          </p:nvPr>
        </p:nvSpPr>
        <p:spPr/>
        <p:txBody>
          <a:bodyPr/>
          <a:lstStyle/>
          <a:p>
            <a:fld id="{9DDC01E6-97FF-4894-B9B7-17479C33AA75}" type="slidenum">
              <a:rPr lang="en-US" smtClean="0"/>
              <a:t>9</a:t>
            </a:fld>
            <a:endParaRPr lang="en-US"/>
          </a:p>
        </p:txBody>
      </p:sp>
    </p:spTree>
    <p:extLst>
      <p:ext uri="{BB962C8B-B14F-4D97-AF65-F5344CB8AC3E}">
        <p14:creationId xmlns:p14="http://schemas.microsoft.com/office/powerpoint/2010/main" val="26135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B09F79-A957-4866-9C34-0AEFD7E3F2C9}"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315F-CF81-40A1-B30D-65954519FE35}" type="slidenum">
              <a:rPr lang="en-US" smtClean="0"/>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8619" y="6096000"/>
            <a:ext cx="7053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09F79-A957-4866-9C34-0AEFD7E3F2C9}"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315F-CF81-40A1-B30D-65954519FE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09F79-A957-4866-9C34-0AEFD7E3F2C9}"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315F-CF81-40A1-B30D-65954519FE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7620000" cy="5257800"/>
          </a:xfrm>
        </p:spPr>
        <p:txBody>
          <a:bodyPr/>
          <a:lstStyle>
            <a:lvl1pPr marL="342900" marR="0" indent="-228600" algn="l" defTabSz="914400" rtl="0" eaLnBrk="1" fontAlgn="auto" latinLnBrk="0" hangingPunct="1">
              <a:lnSpc>
                <a:spcPct val="100000"/>
              </a:lnSpc>
              <a:spcBef>
                <a:spcPct val="20000"/>
              </a:spcBef>
              <a:spcAft>
                <a:spcPts val="0"/>
              </a:spcAft>
              <a:buClr>
                <a:srgbClr val="629DD1"/>
              </a:buClr>
              <a:buSzTx/>
              <a:buFont typeface="Arial" pitchFamily="34" charset="0"/>
              <a:buChar char="•"/>
              <a:tabLst/>
              <a:defRPr sz="2600"/>
            </a:lvl1pPr>
            <a:lvl2pPr marL="640080" marR="0" indent="-228600" algn="l" defTabSz="914400" rtl="0" eaLnBrk="1" fontAlgn="auto" latinLnBrk="0" hangingPunct="1">
              <a:lnSpc>
                <a:spcPct val="100000"/>
              </a:lnSpc>
              <a:spcBef>
                <a:spcPct val="20000"/>
              </a:spcBef>
              <a:spcAft>
                <a:spcPts val="0"/>
              </a:spcAft>
              <a:buClr>
                <a:srgbClr val="297FD5"/>
              </a:buClr>
              <a:buSzTx/>
              <a:buFont typeface="Arial" pitchFamily="34" charset="0"/>
              <a:buChar char="•"/>
              <a:tabLst/>
              <a:defRPr sz="2400"/>
            </a:lvl2pPr>
            <a:lvl3pPr marL="1005840" marR="0" indent="-228600" algn="l" defTabSz="914400" rtl="0" eaLnBrk="1" fontAlgn="auto" latinLnBrk="0" hangingPunct="1">
              <a:lnSpc>
                <a:spcPct val="100000"/>
              </a:lnSpc>
              <a:spcBef>
                <a:spcPct val="20000"/>
              </a:spcBef>
              <a:spcAft>
                <a:spcPts val="0"/>
              </a:spcAft>
              <a:buClr>
                <a:srgbClr val="7F8FA9"/>
              </a:buClr>
              <a:buSzTx/>
              <a:buFont typeface="Arial" pitchFamily="34" charset="0"/>
              <a:buChar char="•"/>
              <a:tabLst/>
              <a:defRPr sz="2200"/>
            </a:lvl3pPr>
            <a:lvl4pPr marL="1280160" marR="0" indent="-228600" algn="l" defTabSz="914400" rtl="0" eaLnBrk="1" fontAlgn="auto" latinLnBrk="0" hangingPunct="1">
              <a:lnSpc>
                <a:spcPct val="100000"/>
              </a:lnSpc>
              <a:spcBef>
                <a:spcPct val="20000"/>
              </a:spcBef>
              <a:spcAft>
                <a:spcPts val="0"/>
              </a:spcAft>
              <a:buClr>
                <a:srgbClr val="4A66AC"/>
              </a:buClr>
              <a:buSzTx/>
              <a:buFont typeface="Arial" pitchFamily="34" charset="0"/>
              <a:buChar char="•"/>
              <a:tabLst/>
              <a:defRPr sz="2000"/>
            </a:lvl4pPr>
            <a:lvl5pPr marL="1554480" marR="0" indent="-228600" algn="l" defTabSz="914400" rtl="0" eaLnBrk="1" fontAlgn="auto" latinLnBrk="0" hangingPunct="1">
              <a:lnSpc>
                <a:spcPct val="100000"/>
              </a:lnSpc>
              <a:spcBef>
                <a:spcPct val="20000"/>
              </a:spcBef>
              <a:spcAft>
                <a:spcPts val="0"/>
              </a:spcAft>
              <a:buClr>
                <a:srgbClr val="5AA2AE"/>
              </a:buClr>
              <a:buSzTx/>
              <a:buFont typeface="Arial" pitchFamily="34" charset="0"/>
              <a:buChar char="•"/>
              <a:tabLst/>
              <a:defRPr sz="1800"/>
            </a:lvl5pPr>
          </a:lstStyle>
          <a:p>
            <a:pPr marL="342900" marR="0" lvl="0" indent="-228600" algn="l" defTabSz="914400" rtl="0" eaLnBrk="1" fontAlgn="auto" latinLnBrk="0" hangingPunct="1">
              <a:lnSpc>
                <a:spcPct val="100000"/>
              </a:lnSpc>
              <a:spcBef>
                <a:spcPct val="20000"/>
              </a:spcBef>
              <a:spcAft>
                <a:spcPts val="0"/>
              </a:spcAft>
              <a:buClr>
                <a:srgbClr val="629DD1"/>
              </a:buClr>
              <a:buSzTx/>
              <a:buFont typeface="Arial"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40080" marR="0" lvl="1" indent="-228600" algn="l" defTabSz="914400" rtl="0" eaLnBrk="1" fontAlgn="auto" latinLnBrk="0" hangingPunct="1">
              <a:lnSpc>
                <a:spcPct val="100000"/>
              </a:lnSpc>
              <a:spcBef>
                <a:spcPct val="20000"/>
              </a:spcBef>
              <a:spcAft>
                <a:spcPts val="0"/>
              </a:spcAft>
              <a:buClr>
                <a:srgbClr val="297FD5"/>
              </a:buClr>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005840" marR="0" lvl="2" indent="-228600" algn="l" defTabSz="914400" rtl="0" eaLnBrk="1" fontAlgn="auto" latinLnBrk="0" hangingPunct="1">
              <a:lnSpc>
                <a:spcPct val="100000"/>
              </a:lnSpc>
              <a:spcBef>
                <a:spcPct val="20000"/>
              </a:spcBef>
              <a:spcAft>
                <a:spcPts val="0"/>
              </a:spcAft>
              <a:buClr>
                <a:srgbClr val="7F8FA9"/>
              </a:buClr>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Third level</a:t>
            </a:r>
          </a:p>
          <a:p>
            <a:pPr marL="1280160" marR="0" lvl="3" indent="-228600" algn="l" defTabSz="914400" rtl="0" eaLnBrk="1" fontAlgn="auto" latinLnBrk="0" hangingPunct="1">
              <a:lnSpc>
                <a:spcPct val="100000"/>
              </a:lnSpc>
              <a:spcBef>
                <a:spcPct val="20000"/>
              </a:spcBef>
              <a:spcAft>
                <a:spcPts val="0"/>
              </a:spcAft>
              <a:buClr>
                <a:srgbClr val="4A66AC"/>
              </a:buClr>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Fourth level</a:t>
            </a:r>
          </a:p>
          <a:p>
            <a:pPr marL="1554480" marR="0" lvl="4" indent="-228600" algn="l" defTabSz="914400" rtl="0" eaLnBrk="1" fontAlgn="auto" latinLnBrk="0" hangingPunct="1">
              <a:lnSpc>
                <a:spcPct val="100000"/>
              </a:lnSpc>
              <a:spcBef>
                <a:spcPct val="20000"/>
              </a:spcBef>
              <a:spcAft>
                <a:spcPts val="0"/>
              </a:spcAft>
              <a:buClr>
                <a:srgbClr val="5AA2AE"/>
              </a:buClr>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fld id="{FFB09F79-A957-4866-9C34-0AEFD7E3F2C9}"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01315F-CF81-40A1-B30D-65954519FE35}" type="slidenum">
              <a:rPr lang="en-US" smtClean="0"/>
              <a:t>‹#›</a:t>
            </a:fld>
            <a:endParaRPr lang="en-US" dirty="0"/>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38619" y="6096000"/>
            <a:ext cx="7053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09F79-A957-4866-9C34-0AEFD7E3F2C9}"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315F-CF81-40A1-B30D-65954519FE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B09F79-A957-4866-9C34-0AEFD7E3F2C9}"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1315F-CF81-40A1-B30D-65954519FE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B09F79-A957-4866-9C34-0AEFD7E3F2C9}" type="datetimeFigureOut">
              <a:rPr lang="en-US" smtClean="0"/>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1315F-CF81-40A1-B30D-65954519FE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B09F79-A957-4866-9C34-0AEFD7E3F2C9}" type="datetimeFigureOut">
              <a:rPr lang="en-US" smtClean="0"/>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1315F-CF81-40A1-B30D-65954519FE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09F79-A957-4866-9C34-0AEFD7E3F2C9}" type="datetimeFigureOut">
              <a:rPr lang="en-US" smtClean="0"/>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1315F-CF81-40A1-B30D-65954519FE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09F79-A957-4866-9C34-0AEFD7E3F2C9}"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1315F-CF81-40A1-B30D-65954519FE3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FB09F79-A957-4866-9C34-0AEFD7E3F2C9}" type="datetimeFigureOut">
              <a:rPr lang="en-US" smtClean="0"/>
              <a:t>11/7/2013</a:t>
            </a:fld>
            <a:endParaRPr lang="en-US"/>
          </a:p>
        </p:txBody>
      </p:sp>
      <p:sp>
        <p:nvSpPr>
          <p:cNvPr id="9" name="Slide Number Placeholder 8"/>
          <p:cNvSpPr>
            <a:spLocks noGrp="1"/>
          </p:cNvSpPr>
          <p:nvPr>
            <p:ph type="sldNum" sz="quarter" idx="11"/>
          </p:nvPr>
        </p:nvSpPr>
        <p:spPr/>
        <p:txBody>
          <a:bodyPr/>
          <a:lstStyle/>
          <a:p>
            <a:fld id="{D901315F-CF81-40A1-B30D-65954519FE3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901315F-CF81-40A1-B30D-65954519FE3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FB09F79-A957-4866-9C34-0AEFD7E3F2C9}" type="datetimeFigureOut">
              <a:rPr lang="en-US" smtClean="0"/>
              <a:t>11/7/2013</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3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6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gif"/><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emf"/><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gif"/><Relationship Id="rId4" Type="http://schemas.openxmlformats.org/officeDocument/2006/relationships/image" Target="../media/image14.jp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edis.cs.yale.edu/2010/ano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4.gi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gif"/><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Hang with Your Buddies to Resist Intersection Attacks</a:t>
            </a:r>
            <a:endParaRPr lang="en-US" dirty="0"/>
          </a:p>
        </p:txBody>
      </p:sp>
      <p:sp>
        <p:nvSpPr>
          <p:cNvPr id="3" name="Subtitle 2"/>
          <p:cNvSpPr>
            <a:spLocks noGrp="1"/>
          </p:cNvSpPr>
          <p:nvPr>
            <p:ph type="subTitle" idx="1"/>
          </p:nvPr>
        </p:nvSpPr>
        <p:spPr>
          <a:xfrm>
            <a:off x="381000" y="4572000"/>
            <a:ext cx="7848600" cy="1066800"/>
          </a:xfrm>
        </p:spPr>
        <p:txBody>
          <a:bodyPr>
            <a:normAutofit/>
          </a:bodyPr>
          <a:lstStyle/>
          <a:p>
            <a:r>
              <a:rPr lang="en-US" sz="2800" b="1" dirty="0" smtClean="0"/>
              <a:t>David </a:t>
            </a:r>
            <a:r>
              <a:rPr lang="en-US" sz="2800" b="1" dirty="0" err="1" smtClean="0"/>
              <a:t>Wolinsky</a:t>
            </a:r>
            <a:r>
              <a:rPr lang="en-US" sz="2800" dirty="0" smtClean="0"/>
              <a:t>, </a:t>
            </a:r>
            <a:r>
              <a:rPr lang="en-US" sz="2800" dirty="0" err="1" smtClean="0"/>
              <a:t>Ewa</a:t>
            </a:r>
            <a:r>
              <a:rPr lang="en-US" sz="2800" dirty="0" smtClean="0"/>
              <a:t> </a:t>
            </a:r>
            <a:r>
              <a:rPr lang="en-US" sz="2800" dirty="0" err="1" smtClean="0"/>
              <a:t>Syta</a:t>
            </a:r>
            <a:r>
              <a:rPr lang="en-US" sz="2800" dirty="0" smtClean="0"/>
              <a:t>, Bryan Ford</a:t>
            </a:r>
          </a:p>
          <a:p>
            <a:r>
              <a:rPr lang="en-US" sz="2800" dirty="0" smtClean="0"/>
              <a:t>Yale University</a:t>
            </a:r>
            <a:endParaRPr lang="en-US" sz="2800" baseline="30000" dirty="0" smtClean="0"/>
          </a:p>
        </p:txBody>
      </p:sp>
    </p:spTree>
    <p:extLst>
      <p:ext uri="{BB962C8B-B14F-4D97-AF65-F5344CB8AC3E}">
        <p14:creationId xmlns:p14="http://schemas.microsoft.com/office/powerpoint/2010/main" val="275015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05800" cy="1143000"/>
          </a:xfrm>
        </p:spPr>
        <p:txBody>
          <a:bodyPr/>
          <a:lstStyle/>
          <a:p>
            <a:r>
              <a:rPr lang="en-US" dirty="0" smtClean="0"/>
              <a:t>The Intersection Attack</a:t>
            </a:r>
            <a:endParaRPr lang="en-US" dirty="0"/>
          </a:p>
        </p:txBody>
      </p:sp>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Rounded Rectangle 36"/>
          <p:cNvSpPr/>
          <p:nvPr/>
        </p:nvSpPr>
        <p:spPr>
          <a:xfrm>
            <a:off x="371270" y="9906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31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4363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870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8560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3229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4289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979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7022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9513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20573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2263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4330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6020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1749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3439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1066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948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9513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a:xfrm>
            <a:off x="5943600" y="9906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1973145"/>
            <a:ext cx="3736766" cy="2140436"/>
          </a:xfrm>
          <a:prstGeom prst="rect">
            <a:avLst/>
          </a:prstGeom>
        </p:spPr>
      </p:pic>
      <p:sp>
        <p:nvSpPr>
          <p:cNvPr id="66" name="Rounded Rectangular Callout 65"/>
          <p:cNvSpPr/>
          <p:nvPr/>
        </p:nvSpPr>
        <p:spPr>
          <a:xfrm>
            <a:off x="6248400" y="1371598"/>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67" name="Rounded Rectangle 66"/>
          <p:cNvSpPr/>
          <p:nvPr/>
        </p:nvSpPr>
        <p:spPr>
          <a:xfrm>
            <a:off x="3803769" y="25145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68" name="Straight Arrow Connector 67"/>
          <p:cNvCxnSpPr>
            <a:endCxn id="67" idx="1"/>
          </p:cNvCxnSpPr>
          <p:nvPr/>
        </p:nvCxnSpPr>
        <p:spPr>
          <a:xfrm>
            <a:off x="2362200" y="29717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327769" y="29717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90100" y="2347551"/>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4" name="TextBox 33"/>
          <p:cNvSpPr txBox="1"/>
          <p:nvPr/>
        </p:nvSpPr>
        <p:spPr>
          <a:xfrm>
            <a:off x="1906686" y="2824888"/>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5" name="TextBox 34"/>
          <p:cNvSpPr txBox="1"/>
          <p:nvPr/>
        </p:nvSpPr>
        <p:spPr>
          <a:xfrm>
            <a:off x="911725" y="379998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6" name="TextBox 35"/>
          <p:cNvSpPr txBox="1"/>
          <p:nvPr/>
        </p:nvSpPr>
        <p:spPr>
          <a:xfrm>
            <a:off x="1463559" y="1066798"/>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40" name="TextBox 39"/>
          <p:cNvSpPr txBox="1"/>
          <p:nvPr/>
        </p:nvSpPr>
        <p:spPr>
          <a:xfrm>
            <a:off x="1853178" y="1324016"/>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0" name="TextBox 59"/>
          <p:cNvSpPr txBox="1"/>
          <p:nvPr/>
        </p:nvSpPr>
        <p:spPr>
          <a:xfrm>
            <a:off x="1737858" y="373407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1" name="TextBox 60"/>
          <p:cNvSpPr txBox="1"/>
          <p:nvPr/>
        </p:nvSpPr>
        <p:spPr>
          <a:xfrm>
            <a:off x="1368361" y="3095734"/>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2" name="TextBox 61"/>
          <p:cNvSpPr txBox="1"/>
          <p:nvPr/>
        </p:nvSpPr>
        <p:spPr>
          <a:xfrm>
            <a:off x="2110704" y="445906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3" name="TextBox 62"/>
          <p:cNvSpPr txBox="1"/>
          <p:nvPr/>
        </p:nvSpPr>
        <p:spPr>
          <a:xfrm>
            <a:off x="1024015" y="141315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5" name="TextBox 64"/>
          <p:cNvSpPr txBox="1"/>
          <p:nvPr/>
        </p:nvSpPr>
        <p:spPr>
          <a:xfrm>
            <a:off x="488424" y="1621480"/>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0" name="Rounded Rectangular Callout 69"/>
          <p:cNvSpPr/>
          <p:nvPr/>
        </p:nvSpPr>
        <p:spPr>
          <a:xfrm>
            <a:off x="6261344" y="2349825"/>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Friday</a:t>
            </a:r>
            <a:r>
              <a:rPr lang="en-US" dirty="0" smtClean="0"/>
              <a:t> at 7 PM in the park for pizza and beer!</a:t>
            </a:r>
            <a:endParaRPr lang="en-US" dirty="0"/>
          </a:p>
        </p:txBody>
      </p:sp>
      <p:cxnSp>
        <p:nvCxnSpPr>
          <p:cNvPr id="73" name="Straight Arrow Connector 72"/>
          <p:cNvCxnSpPr/>
          <p:nvPr/>
        </p:nvCxnSpPr>
        <p:spPr>
          <a:xfrm>
            <a:off x="2411159" y="2419893"/>
            <a:ext cx="851153" cy="55190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501369" y="2971798"/>
            <a:ext cx="747990" cy="53340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5">
            <a:lum/>
            <a:alphaModFix/>
          </a:blip>
          <a:srcRect/>
          <a:stretch>
            <a:fillRect/>
          </a:stretch>
        </p:blipFill>
        <p:spPr>
          <a:xfrm flipH="1">
            <a:off x="2448920" y="2697358"/>
            <a:ext cx="807840" cy="807840"/>
          </a:xfrm>
          <a:prstGeom prst="rect">
            <a:avLst/>
          </a:prstGeom>
          <a:noFill/>
          <a:ln>
            <a:noFill/>
          </a:ln>
        </p:spPr>
      </p:pic>
      <p:pic>
        <p:nvPicPr>
          <p:cNvPr id="5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25" t="13541" r="64068" b="23992"/>
          <a:stretch/>
        </p:blipFill>
        <p:spPr bwMode="auto">
          <a:xfrm>
            <a:off x="152400" y="5298974"/>
            <a:ext cx="844372" cy="142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125" t="13541" r="63841" b="24395"/>
          <a:stretch/>
        </p:blipFill>
        <p:spPr bwMode="auto">
          <a:xfrm>
            <a:off x="1523759" y="5279814"/>
            <a:ext cx="868766" cy="144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8"/>
          <p:cNvSpPr txBox="1"/>
          <p:nvPr/>
        </p:nvSpPr>
        <p:spPr>
          <a:xfrm rot="10800000">
            <a:off x="990600" y="5633952"/>
            <a:ext cx="546945" cy="769441"/>
          </a:xfrm>
          <a:prstGeom prst="rect">
            <a:avLst/>
          </a:prstGeom>
          <a:noFill/>
        </p:spPr>
        <p:txBody>
          <a:bodyPr wrap="none" rtlCol="0">
            <a:spAutoFit/>
          </a:bodyPr>
          <a:lstStyle/>
          <a:p>
            <a:r>
              <a:rPr lang="en-US" sz="4400" dirty="0" smtClean="0"/>
              <a:t>U</a:t>
            </a:r>
            <a:endParaRPr lang="en-US" sz="4400" dirty="0"/>
          </a:p>
        </p:txBody>
      </p:sp>
    </p:spTree>
    <p:extLst>
      <p:ext uri="{BB962C8B-B14F-4D97-AF65-F5344CB8AC3E}">
        <p14:creationId xmlns:p14="http://schemas.microsoft.com/office/powerpoint/2010/main" val="249007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5"/>
                                        </p:tgtEl>
                                        <p:attrNameLst>
                                          <p:attrName>style.opacity</p:attrName>
                                        </p:attrNameLst>
                                      </p:cBhvr>
                                      <p:to>
                                        <p:strVal val="0.25"/>
                                      </p:to>
                                    </p:set>
                                    <p:animEffect filter="image" prLst="opacity: 0.25">
                                      <p:cBhvr rctx="IE">
                                        <p:cTn id="7" dur="indefinite"/>
                                        <p:tgtEl>
                                          <p:spTgt spid="45"/>
                                        </p:tgtEl>
                                      </p:cBhvr>
                                    </p:animEffect>
                                  </p:childTnLst>
                                </p:cTn>
                              </p:par>
                              <p:par>
                                <p:cTn id="8" presetID="9" presetClass="emph" presetSubtype="0" nodeType="withEffect">
                                  <p:stCondLst>
                                    <p:cond delay="0"/>
                                  </p:stCondLst>
                                  <p:childTnLst>
                                    <p:set>
                                      <p:cBhvr rctx="PPT">
                                        <p:cTn id="9" dur="indefinite"/>
                                        <p:tgtEl>
                                          <p:spTgt spid="47"/>
                                        </p:tgtEl>
                                        <p:attrNameLst>
                                          <p:attrName>style.opacity</p:attrName>
                                        </p:attrNameLst>
                                      </p:cBhvr>
                                      <p:to>
                                        <p:strVal val="0.25"/>
                                      </p:to>
                                    </p:set>
                                    <p:animEffect filter="image" prLst="opacity: 0.25">
                                      <p:cBhvr rctx="IE">
                                        <p:cTn id="10" dur="indefinite"/>
                                        <p:tgtEl>
                                          <p:spTgt spid="47"/>
                                        </p:tgtEl>
                                      </p:cBhvr>
                                    </p:animEffect>
                                  </p:childTnLst>
                                </p:cTn>
                              </p:par>
                              <p:par>
                                <p:cTn id="11" presetID="9" presetClass="emph" presetSubtype="0" nodeType="withEffect">
                                  <p:stCondLst>
                                    <p:cond delay="0"/>
                                  </p:stCondLst>
                                  <p:childTnLst>
                                    <p:set>
                                      <p:cBhvr rctx="PPT">
                                        <p:cTn id="12" dur="indefinite"/>
                                        <p:tgtEl>
                                          <p:spTgt spid="49"/>
                                        </p:tgtEl>
                                        <p:attrNameLst>
                                          <p:attrName>style.opacity</p:attrName>
                                        </p:attrNameLst>
                                      </p:cBhvr>
                                      <p:to>
                                        <p:strVal val="0.25"/>
                                      </p:to>
                                    </p:set>
                                    <p:animEffect filter="image" prLst="opacity: 0.25">
                                      <p:cBhvr rctx="IE">
                                        <p:cTn id="13" dur="indefinite"/>
                                        <p:tgtEl>
                                          <p:spTgt spid="49"/>
                                        </p:tgtEl>
                                      </p:cBhvr>
                                    </p:animEffect>
                                  </p:childTnLst>
                                </p:cTn>
                              </p:par>
                              <p:par>
                                <p:cTn id="14" presetID="9" presetClass="emph" presetSubtype="0" nodeType="withEffect">
                                  <p:stCondLst>
                                    <p:cond delay="0"/>
                                  </p:stCondLst>
                                  <p:childTnLst>
                                    <p:set>
                                      <p:cBhvr rctx="PPT">
                                        <p:cTn id="15" dur="indefinite"/>
                                        <p:tgtEl>
                                          <p:spTgt spid="52"/>
                                        </p:tgtEl>
                                        <p:attrNameLst>
                                          <p:attrName>style.opacity</p:attrName>
                                        </p:attrNameLst>
                                      </p:cBhvr>
                                      <p:to>
                                        <p:strVal val="0.25"/>
                                      </p:to>
                                    </p:set>
                                    <p:animEffect filter="image" prLst="opacity: 0.25">
                                      <p:cBhvr rctx="IE">
                                        <p:cTn id="16" dur="indefinite"/>
                                        <p:tgtEl>
                                          <p:spTgt spid="52"/>
                                        </p:tgtEl>
                                      </p:cBhvr>
                                    </p:animEffect>
                                  </p:childTnLst>
                                </p:cTn>
                              </p:par>
                              <p:par>
                                <p:cTn id="17" presetID="9" presetClass="emph" presetSubtype="0" nodeType="withEffect">
                                  <p:stCondLst>
                                    <p:cond delay="0"/>
                                  </p:stCondLst>
                                  <p:childTnLst>
                                    <p:set>
                                      <p:cBhvr rctx="PPT">
                                        <p:cTn id="18" dur="indefinite"/>
                                        <p:tgtEl>
                                          <p:spTgt spid="53"/>
                                        </p:tgtEl>
                                        <p:attrNameLst>
                                          <p:attrName>style.opacity</p:attrName>
                                        </p:attrNameLst>
                                      </p:cBhvr>
                                      <p:to>
                                        <p:strVal val="0.25"/>
                                      </p:to>
                                    </p:set>
                                    <p:animEffect filter="image" prLst="opacity: 0.25">
                                      <p:cBhvr rctx="IE">
                                        <p:cTn id="19" dur="indefinite"/>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5" grpId="0"/>
      <p:bldP spid="70" grpId="0" animBg="1"/>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4289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5" name="Straight Arrow Connector 84"/>
          <p:cNvCxnSpPr/>
          <p:nvPr/>
        </p:nvCxnSpPr>
        <p:spPr>
          <a:xfrm>
            <a:off x="2411159" y="2419893"/>
            <a:ext cx="851153" cy="55190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2501369" y="2971798"/>
            <a:ext cx="747990" cy="53340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76200"/>
            <a:ext cx="8305800" cy="1143000"/>
          </a:xfrm>
        </p:spPr>
        <p:txBody>
          <a:bodyPr/>
          <a:lstStyle/>
          <a:p>
            <a:r>
              <a:rPr lang="en-US" dirty="0" smtClean="0"/>
              <a:t>The Intersection Attack</a:t>
            </a:r>
            <a:endParaRPr lang="en-US" dirty="0"/>
          </a:p>
        </p:txBody>
      </p:sp>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Rounded Rectangle 36"/>
          <p:cNvSpPr/>
          <p:nvPr/>
        </p:nvSpPr>
        <p:spPr>
          <a:xfrm>
            <a:off x="371270" y="9906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31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4363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870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8560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3229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979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7022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9513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20573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2263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4330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6020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1749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3439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1066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948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9513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a:xfrm>
            <a:off x="5943600" y="9906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1973145"/>
            <a:ext cx="3736766" cy="2140436"/>
          </a:xfrm>
          <a:prstGeom prst="rect">
            <a:avLst/>
          </a:prstGeom>
        </p:spPr>
      </p:pic>
      <p:sp>
        <p:nvSpPr>
          <p:cNvPr id="66" name="Rounded Rectangular Callout 65"/>
          <p:cNvSpPr/>
          <p:nvPr/>
        </p:nvSpPr>
        <p:spPr>
          <a:xfrm>
            <a:off x="6248400" y="1371598"/>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67" name="Rounded Rectangle 66"/>
          <p:cNvSpPr/>
          <p:nvPr/>
        </p:nvSpPr>
        <p:spPr>
          <a:xfrm>
            <a:off x="3803769" y="25145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68" name="Straight Arrow Connector 67"/>
          <p:cNvCxnSpPr>
            <a:endCxn id="67" idx="1"/>
          </p:cNvCxnSpPr>
          <p:nvPr/>
        </p:nvCxnSpPr>
        <p:spPr>
          <a:xfrm>
            <a:off x="2362200" y="29717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327769" y="29717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5">
            <a:lum/>
            <a:alphaModFix/>
          </a:blip>
          <a:srcRect/>
          <a:stretch>
            <a:fillRect/>
          </a:stretch>
        </p:blipFill>
        <p:spPr>
          <a:xfrm flipH="1">
            <a:off x="2448920" y="2697358"/>
            <a:ext cx="807840" cy="807840"/>
          </a:xfrm>
          <a:prstGeom prst="rect">
            <a:avLst/>
          </a:prstGeom>
          <a:noFill/>
          <a:ln>
            <a:noFill/>
          </a:ln>
        </p:spPr>
      </p:pic>
      <p:sp>
        <p:nvSpPr>
          <p:cNvPr id="33" name="TextBox 32"/>
          <p:cNvSpPr txBox="1"/>
          <p:nvPr/>
        </p:nvSpPr>
        <p:spPr>
          <a:xfrm>
            <a:off x="990100" y="2347551"/>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4" name="TextBox 33"/>
          <p:cNvSpPr txBox="1"/>
          <p:nvPr/>
        </p:nvSpPr>
        <p:spPr>
          <a:xfrm>
            <a:off x="1906686" y="2824888"/>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5" name="TextBox 34"/>
          <p:cNvSpPr txBox="1"/>
          <p:nvPr/>
        </p:nvSpPr>
        <p:spPr>
          <a:xfrm>
            <a:off x="911725" y="379998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6" name="TextBox 35"/>
          <p:cNvSpPr txBox="1"/>
          <p:nvPr/>
        </p:nvSpPr>
        <p:spPr>
          <a:xfrm>
            <a:off x="1463559" y="1066798"/>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40" name="TextBox 39"/>
          <p:cNvSpPr txBox="1"/>
          <p:nvPr/>
        </p:nvSpPr>
        <p:spPr>
          <a:xfrm>
            <a:off x="1853178" y="1324016"/>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0" name="TextBox 59"/>
          <p:cNvSpPr txBox="1"/>
          <p:nvPr/>
        </p:nvSpPr>
        <p:spPr>
          <a:xfrm>
            <a:off x="1737858" y="373407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1" name="TextBox 60"/>
          <p:cNvSpPr txBox="1"/>
          <p:nvPr/>
        </p:nvSpPr>
        <p:spPr>
          <a:xfrm>
            <a:off x="1368361" y="3095734"/>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2" name="TextBox 61"/>
          <p:cNvSpPr txBox="1"/>
          <p:nvPr/>
        </p:nvSpPr>
        <p:spPr>
          <a:xfrm>
            <a:off x="2110704" y="445906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3" name="TextBox 62"/>
          <p:cNvSpPr txBox="1"/>
          <p:nvPr/>
        </p:nvSpPr>
        <p:spPr>
          <a:xfrm>
            <a:off x="1024015" y="141315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5" name="TextBox 64"/>
          <p:cNvSpPr txBox="1"/>
          <p:nvPr/>
        </p:nvSpPr>
        <p:spPr>
          <a:xfrm>
            <a:off x="488424" y="1621480"/>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0" name="Rounded Rectangular Callout 69"/>
          <p:cNvSpPr/>
          <p:nvPr/>
        </p:nvSpPr>
        <p:spPr>
          <a:xfrm>
            <a:off x="6261344" y="2349825"/>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Friday</a:t>
            </a:r>
            <a:r>
              <a:rPr lang="en-US" dirty="0" smtClean="0"/>
              <a:t> at 7 PM in the park for pizza and beer!</a:t>
            </a:r>
            <a:endParaRPr lang="en-US" dirty="0"/>
          </a:p>
        </p:txBody>
      </p:sp>
      <p:sp>
        <p:nvSpPr>
          <p:cNvPr id="72" name="TextBox 71"/>
          <p:cNvSpPr txBox="1"/>
          <p:nvPr/>
        </p:nvSpPr>
        <p:spPr>
          <a:xfrm>
            <a:off x="389154" y="3927959"/>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3" name="TextBox 72"/>
          <p:cNvSpPr txBox="1"/>
          <p:nvPr/>
        </p:nvSpPr>
        <p:spPr>
          <a:xfrm>
            <a:off x="2394191" y="1166906"/>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4" name="TextBox 73"/>
          <p:cNvSpPr txBox="1"/>
          <p:nvPr/>
        </p:nvSpPr>
        <p:spPr>
          <a:xfrm>
            <a:off x="472181" y="2602069"/>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5" name="TextBox 74"/>
          <p:cNvSpPr txBox="1"/>
          <p:nvPr/>
        </p:nvSpPr>
        <p:spPr>
          <a:xfrm>
            <a:off x="911725" y="305855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6" name="TextBox 75"/>
          <p:cNvSpPr txBox="1"/>
          <p:nvPr/>
        </p:nvSpPr>
        <p:spPr>
          <a:xfrm>
            <a:off x="2263104" y="3527906"/>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7" name="TextBox 76"/>
          <p:cNvSpPr txBox="1"/>
          <p:nvPr/>
        </p:nvSpPr>
        <p:spPr>
          <a:xfrm>
            <a:off x="1303728" y="4421890"/>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8" name="TextBox 77"/>
          <p:cNvSpPr txBox="1"/>
          <p:nvPr/>
        </p:nvSpPr>
        <p:spPr>
          <a:xfrm>
            <a:off x="770328" y="453526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9" name="Rounded Rectangular Callout 78"/>
          <p:cNvSpPr/>
          <p:nvPr/>
        </p:nvSpPr>
        <p:spPr>
          <a:xfrm>
            <a:off x="6248400" y="3352798"/>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Monday</a:t>
            </a:r>
            <a:r>
              <a:rPr lang="en-US" dirty="0" smtClean="0"/>
              <a:t> at 7 PM in the park for pizza and beer!</a:t>
            </a:r>
            <a:endParaRPr lang="en-US" dirty="0"/>
          </a:p>
        </p:txBody>
      </p:sp>
      <p:sp>
        <p:nvSpPr>
          <p:cNvPr id="80" name="Oval 79"/>
          <p:cNvSpPr/>
          <p:nvPr/>
        </p:nvSpPr>
        <p:spPr>
          <a:xfrm>
            <a:off x="1400715" y="1931192"/>
            <a:ext cx="672235" cy="993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ular Callout 80"/>
          <p:cNvSpPr/>
          <p:nvPr/>
        </p:nvSpPr>
        <p:spPr>
          <a:xfrm>
            <a:off x="3082984" y="1924725"/>
            <a:ext cx="2339075" cy="457200"/>
          </a:xfrm>
          <a:prstGeom prst="wedgeRoundRectCallout">
            <a:avLst>
              <a:gd name="adj1" fmla="val -58130"/>
              <a:gd name="adj2" fmla="val 1797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But I got you this time!</a:t>
            </a:r>
            <a:endParaRPr lang="en-US" dirty="0"/>
          </a:p>
        </p:txBody>
      </p:sp>
      <p:pic>
        <p:nvPicPr>
          <p:cNvPr id="5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25" t="13541" r="64068" b="23992"/>
          <a:stretch/>
        </p:blipFill>
        <p:spPr bwMode="auto">
          <a:xfrm>
            <a:off x="152400" y="5298974"/>
            <a:ext cx="844372" cy="142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125" t="13541" r="63841" b="24395"/>
          <a:stretch/>
        </p:blipFill>
        <p:spPr bwMode="auto">
          <a:xfrm>
            <a:off x="1523759" y="5279814"/>
            <a:ext cx="868766" cy="144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046" t="13541" r="63841" b="23790"/>
          <a:stretch/>
        </p:blipFill>
        <p:spPr bwMode="auto">
          <a:xfrm>
            <a:off x="2944479" y="5279813"/>
            <a:ext cx="865521" cy="144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Box 86"/>
          <p:cNvSpPr txBox="1"/>
          <p:nvPr/>
        </p:nvSpPr>
        <p:spPr>
          <a:xfrm>
            <a:off x="3810000" y="5595187"/>
            <a:ext cx="465192" cy="769441"/>
          </a:xfrm>
          <a:prstGeom prst="rect">
            <a:avLst/>
          </a:prstGeom>
          <a:noFill/>
        </p:spPr>
        <p:txBody>
          <a:bodyPr wrap="none" rtlCol="0">
            <a:spAutoFit/>
          </a:bodyPr>
          <a:lstStyle/>
          <a:p>
            <a:r>
              <a:rPr lang="en-US" sz="4400" dirty="0" smtClean="0"/>
              <a:t>=</a:t>
            </a:r>
            <a:endParaRPr lang="en-US" sz="4400" dirty="0"/>
          </a:p>
        </p:txBody>
      </p:sp>
      <p:sp>
        <p:nvSpPr>
          <p:cNvPr id="88" name="TextBox 87"/>
          <p:cNvSpPr txBox="1"/>
          <p:nvPr/>
        </p:nvSpPr>
        <p:spPr>
          <a:xfrm rot="10800000">
            <a:off x="2386861" y="5633952"/>
            <a:ext cx="546945" cy="769441"/>
          </a:xfrm>
          <a:prstGeom prst="rect">
            <a:avLst/>
          </a:prstGeom>
          <a:noFill/>
        </p:spPr>
        <p:txBody>
          <a:bodyPr wrap="none" rtlCol="0">
            <a:spAutoFit/>
          </a:bodyPr>
          <a:lstStyle/>
          <a:p>
            <a:r>
              <a:rPr lang="en-US" sz="4400" dirty="0" smtClean="0"/>
              <a:t>U</a:t>
            </a:r>
            <a:endParaRPr lang="en-US" sz="4400" dirty="0"/>
          </a:p>
        </p:txBody>
      </p:sp>
      <p:sp>
        <p:nvSpPr>
          <p:cNvPr id="89" name="TextBox 88"/>
          <p:cNvSpPr txBox="1"/>
          <p:nvPr/>
        </p:nvSpPr>
        <p:spPr>
          <a:xfrm rot="10800000">
            <a:off x="990600" y="5633952"/>
            <a:ext cx="546945" cy="769441"/>
          </a:xfrm>
          <a:prstGeom prst="rect">
            <a:avLst/>
          </a:prstGeom>
          <a:noFill/>
        </p:spPr>
        <p:txBody>
          <a:bodyPr wrap="none" rtlCol="0">
            <a:spAutoFit/>
          </a:bodyPr>
          <a:lstStyle/>
          <a:p>
            <a:r>
              <a:rPr lang="en-US" sz="4400" dirty="0" smtClean="0"/>
              <a:t>U</a:t>
            </a:r>
            <a:endParaRPr lang="en-US" sz="4400" dirty="0"/>
          </a:p>
        </p:txBody>
      </p:sp>
      <p:pic>
        <p:nvPicPr>
          <p:cNvPr id="2050"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125" t="13541" r="64003" b="23513"/>
          <a:stretch/>
        </p:blipFill>
        <p:spPr bwMode="auto">
          <a:xfrm>
            <a:off x="4343400" y="5299316"/>
            <a:ext cx="848471" cy="13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0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6"/>
                                        </p:tgtEl>
                                        <p:attrNameLst>
                                          <p:attrName>style.opacity</p:attrName>
                                        </p:attrNameLst>
                                      </p:cBhvr>
                                      <p:to>
                                        <p:strVal val="0.25"/>
                                      </p:to>
                                    </p:set>
                                    <p:animEffect filter="image" prLst="opacity: 0.25">
                                      <p:cBhvr rctx="IE">
                                        <p:cTn id="7" dur="indefinite"/>
                                        <p:tgtEl>
                                          <p:spTgt spid="46"/>
                                        </p:tgtEl>
                                      </p:cBhvr>
                                    </p:animEffect>
                                  </p:childTnLst>
                                </p:cTn>
                              </p:par>
                              <p:par>
                                <p:cTn id="8" presetID="9" presetClass="emph" presetSubtype="0" nodeType="withEffect">
                                  <p:stCondLst>
                                    <p:cond delay="0"/>
                                  </p:stCondLst>
                                  <p:childTnLst>
                                    <p:set>
                                      <p:cBhvr rctx="PPT">
                                        <p:cTn id="9" dur="indefinite"/>
                                        <p:tgtEl>
                                          <p:spTgt spid="38"/>
                                        </p:tgtEl>
                                        <p:attrNameLst>
                                          <p:attrName>style.opacity</p:attrName>
                                        </p:attrNameLst>
                                      </p:cBhvr>
                                      <p:to>
                                        <p:strVal val="0.25"/>
                                      </p:to>
                                    </p:set>
                                    <p:animEffect filter="image" prLst="opacity: 0.25">
                                      <p:cBhvr rctx="IE">
                                        <p:cTn id="10" dur="indefinite"/>
                                        <p:tgtEl>
                                          <p:spTgt spid="38"/>
                                        </p:tgtEl>
                                      </p:cBhvr>
                                    </p:animEffect>
                                  </p:childTnLst>
                                </p:cTn>
                              </p:par>
                              <p:par>
                                <p:cTn id="11" presetID="9" presetClass="emph" presetSubtype="0" nodeType="withEffect">
                                  <p:stCondLst>
                                    <p:cond delay="0"/>
                                  </p:stCondLst>
                                  <p:childTnLst>
                                    <p:set>
                                      <p:cBhvr rctx="PPT">
                                        <p:cTn id="12" dur="indefinite"/>
                                        <p:tgtEl>
                                          <p:spTgt spid="42"/>
                                        </p:tgtEl>
                                        <p:attrNameLst>
                                          <p:attrName>style.opacity</p:attrName>
                                        </p:attrNameLst>
                                      </p:cBhvr>
                                      <p:to>
                                        <p:strVal val="0.25"/>
                                      </p:to>
                                    </p:set>
                                    <p:animEffect filter="image" prLst="opacity: 0.25">
                                      <p:cBhvr rctx="IE">
                                        <p:cTn id="13" dur="indefinite"/>
                                        <p:tgtEl>
                                          <p:spTgt spid="42"/>
                                        </p:tgtEl>
                                      </p:cBhvr>
                                    </p:animEffect>
                                  </p:childTnLst>
                                </p:cTn>
                              </p:par>
                              <p:par>
                                <p:cTn id="14" presetID="9" presetClass="emph" presetSubtype="0" nodeType="withEffect">
                                  <p:stCondLst>
                                    <p:cond delay="0"/>
                                  </p:stCondLst>
                                  <p:childTnLst>
                                    <p:set>
                                      <p:cBhvr rctx="PPT">
                                        <p:cTn id="15" dur="indefinite"/>
                                        <p:tgtEl>
                                          <p:spTgt spid="44"/>
                                        </p:tgtEl>
                                        <p:attrNameLst>
                                          <p:attrName>style.opacity</p:attrName>
                                        </p:attrNameLst>
                                      </p:cBhvr>
                                      <p:to>
                                        <p:strVal val="0.25"/>
                                      </p:to>
                                    </p:set>
                                    <p:animEffect filter="image" prLst="opacity: 0.25">
                                      <p:cBhvr rctx="IE">
                                        <p:cTn id="16" dur="indefinite"/>
                                        <p:tgtEl>
                                          <p:spTgt spid="44"/>
                                        </p:tgtEl>
                                      </p:cBhvr>
                                    </p:animEffect>
                                  </p:childTnLst>
                                </p:cTn>
                              </p:par>
                              <p:par>
                                <p:cTn id="17" presetID="9" presetClass="emph" presetSubtype="0" nodeType="withEffect">
                                  <p:stCondLst>
                                    <p:cond delay="0"/>
                                  </p:stCondLst>
                                  <p:childTnLst>
                                    <p:set>
                                      <p:cBhvr rctx="PPT">
                                        <p:cTn id="18" dur="indefinite"/>
                                        <p:tgtEl>
                                          <p:spTgt spid="57"/>
                                        </p:tgtEl>
                                        <p:attrNameLst>
                                          <p:attrName>style.opacity</p:attrName>
                                        </p:attrNameLst>
                                      </p:cBhvr>
                                      <p:to>
                                        <p:strVal val="0.25"/>
                                      </p:to>
                                    </p:set>
                                    <p:animEffect filter="image" prLst="opacity: 0.25">
                                      <p:cBhvr rctx="IE">
                                        <p:cTn id="19" dur="indefinite"/>
                                        <p:tgtEl>
                                          <p:spTgt spid="57"/>
                                        </p:tgtEl>
                                      </p:cBhvr>
                                    </p:animEffect>
                                  </p:childTnLst>
                                </p:cTn>
                              </p:par>
                              <p:par>
                                <p:cTn id="20" presetID="9" presetClass="emph" presetSubtype="0" nodeType="withEffect">
                                  <p:stCondLst>
                                    <p:cond delay="0"/>
                                  </p:stCondLst>
                                  <p:childTnLst>
                                    <p:set>
                                      <p:cBhvr rctx="PPT">
                                        <p:cTn id="21" dur="indefinite"/>
                                        <p:tgtEl>
                                          <p:spTgt spid="58"/>
                                        </p:tgtEl>
                                        <p:attrNameLst>
                                          <p:attrName>style.opacity</p:attrName>
                                        </p:attrNameLst>
                                      </p:cBhvr>
                                      <p:to>
                                        <p:strVal val="0.25"/>
                                      </p:to>
                                    </p:set>
                                    <p:animEffect filter="image" prLst="opacity: 0.25">
                                      <p:cBhvr rctx="IE">
                                        <p:cTn id="22" dur="indefinite"/>
                                        <p:tgtEl>
                                          <p:spTgt spid="58"/>
                                        </p:tgtEl>
                                      </p:cBhvr>
                                    </p:animEffect>
                                  </p:childTnLst>
                                </p:cTn>
                              </p:par>
                              <p:par>
                                <p:cTn id="23" presetID="9" presetClass="emph" presetSubtype="0" nodeType="withEffect">
                                  <p:stCondLst>
                                    <p:cond delay="0"/>
                                  </p:stCondLst>
                                  <p:childTnLst>
                                    <p:set>
                                      <p:cBhvr rctx="PPT">
                                        <p:cTn id="24" dur="indefinite"/>
                                        <p:tgtEl>
                                          <p:spTgt spid="54"/>
                                        </p:tgtEl>
                                        <p:attrNameLst>
                                          <p:attrName>style.opacity</p:attrName>
                                        </p:attrNameLst>
                                      </p:cBhvr>
                                      <p:to>
                                        <p:strVal val="0.25"/>
                                      </p:to>
                                    </p:set>
                                    <p:animEffect filter="image" prLst="opacity: 0.25">
                                      <p:cBhvr rctx="IE">
                                        <p:cTn id="25" dur="indefinite"/>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05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animBg="1"/>
      <p:bldP spid="80" grpId="0" animBg="1"/>
      <p:bldP spid="81" grpId="0" animBg="1"/>
      <p:bldP spid="87" grpId="0"/>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31658"/>
            <a:ext cx="3233598" cy="155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Buddies Overview</a:t>
            </a:r>
            <a:endParaRPr lang="en-US" dirty="0"/>
          </a:p>
        </p:txBody>
      </p:sp>
      <p:sp>
        <p:nvSpPr>
          <p:cNvPr id="3" name="Content Placeholder 2"/>
          <p:cNvSpPr>
            <a:spLocks noGrp="1"/>
          </p:cNvSpPr>
          <p:nvPr>
            <p:ph idx="1"/>
          </p:nvPr>
        </p:nvSpPr>
        <p:spPr/>
        <p:txBody>
          <a:bodyPr/>
          <a:lstStyle/>
          <a:p>
            <a:r>
              <a:rPr lang="en-US" dirty="0"/>
              <a:t>Buddies Goal: Prevent intersection attacks given a global, active adversary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36741"/>
            <a:ext cx="6530602" cy="421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47327"/>
            <a:ext cx="5486875" cy="299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2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Buddies Overview</a:t>
            </a:r>
            <a:endParaRPr lang="en-US" dirty="0"/>
          </a:p>
        </p:txBody>
      </p:sp>
      <p:sp>
        <p:nvSpPr>
          <p:cNvPr id="3" name="Content Placeholder 2"/>
          <p:cNvSpPr>
            <a:spLocks noGrp="1"/>
          </p:cNvSpPr>
          <p:nvPr>
            <p:ph idx="1"/>
          </p:nvPr>
        </p:nvSpPr>
        <p:spPr/>
        <p:txBody>
          <a:bodyPr/>
          <a:lstStyle/>
          <a:p>
            <a:r>
              <a:rPr lang="en-US" dirty="0" smtClean="0"/>
              <a:t>Buddies Goal</a:t>
            </a:r>
            <a:r>
              <a:rPr lang="en-US" dirty="0"/>
              <a:t>: Prevent intersection attacks given a global, active adversary</a:t>
            </a:r>
          </a:p>
          <a:p>
            <a:r>
              <a:rPr lang="en-US" dirty="0" smtClean="0"/>
              <a:t>Insight: Indistinguishable behavior among a k-set of users or “buddies” – a buddy set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3073412"/>
            <a:ext cx="5856287" cy="37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438400" y="4310216"/>
            <a:ext cx="838200" cy="1905000"/>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24000" y="4648200"/>
            <a:ext cx="990600" cy="1676400"/>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47800" y="3129947"/>
            <a:ext cx="990600" cy="1676400"/>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03654" y="2971800"/>
            <a:ext cx="1301545" cy="1676400"/>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7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Buddies Overview</a:t>
            </a:r>
            <a:endParaRPr lang="en-US" dirty="0"/>
          </a:p>
        </p:txBody>
      </p:sp>
      <p:sp>
        <p:nvSpPr>
          <p:cNvPr id="3" name="Content Placeholder 2"/>
          <p:cNvSpPr>
            <a:spLocks noGrp="1"/>
          </p:cNvSpPr>
          <p:nvPr>
            <p:ph idx="1"/>
          </p:nvPr>
        </p:nvSpPr>
        <p:spPr/>
        <p:txBody>
          <a:bodyPr/>
          <a:lstStyle/>
          <a:p>
            <a:r>
              <a:rPr lang="en-US" dirty="0"/>
              <a:t>Buddies Goal: Prevent intersection attacks given a global, active adversary</a:t>
            </a:r>
          </a:p>
          <a:p>
            <a:r>
              <a:rPr lang="en-US" dirty="0"/>
              <a:t>Insight: Indistinguishable behavior among a k-set of users or “buddies” – a buddy set</a:t>
            </a:r>
          </a:p>
          <a:p>
            <a:pPr lvl="1"/>
            <a:r>
              <a:rPr lang="en-US" dirty="0" smtClean="0"/>
              <a:t>Similar concept to k-anonymity</a:t>
            </a:r>
          </a:p>
          <a:p>
            <a:r>
              <a:rPr lang="en-US" dirty="0" smtClean="0"/>
              <a:t>Our contributions</a:t>
            </a:r>
          </a:p>
          <a:p>
            <a:pPr lvl="1"/>
            <a:r>
              <a:rPr lang="en-US" dirty="0" smtClean="0"/>
              <a:t>First </a:t>
            </a:r>
            <a:r>
              <a:rPr lang="en-US" dirty="0"/>
              <a:t>design to </a:t>
            </a:r>
            <a:r>
              <a:rPr lang="en-US" dirty="0" smtClean="0"/>
              <a:t>resist intersection </a:t>
            </a:r>
            <a:r>
              <a:rPr lang="en-US" dirty="0"/>
              <a:t>attacks in practical anonymity </a:t>
            </a:r>
            <a:r>
              <a:rPr lang="en-US" dirty="0" smtClean="0"/>
              <a:t>system</a:t>
            </a:r>
            <a:endParaRPr lang="en-US" sz="2800" dirty="0" smtClean="0"/>
          </a:p>
          <a:p>
            <a:pPr lvl="1"/>
            <a:r>
              <a:rPr lang="en-US" dirty="0" smtClean="0"/>
              <a:t>Two metrics to measure anonymity: </a:t>
            </a:r>
            <a:r>
              <a:rPr lang="en-US" dirty="0" err="1" smtClean="0"/>
              <a:t>possinymity</a:t>
            </a:r>
            <a:r>
              <a:rPr lang="en-US" dirty="0" smtClean="0"/>
              <a:t> and </a:t>
            </a:r>
            <a:r>
              <a:rPr lang="en-US" dirty="0" err="1" smtClean="0"/>
              <a:t>indinymity</a:t>
            </a:r>
            <a:endParaRPr lang="en-US" dirty="0" smtClean="0"/>
          </a:p>
          <a:p>
            <a:pPr lvl="1"/>
            <a:r>
              <a:rPr lang="en-US" dirty="0" smtClean="0"/>
              <a:t>Implemented in Dissent</a:t>
            </a:r>
            <a:endParaRPr lang="en-US" dirty="0"/>
          </a:p>
        </p:txBody>
      </p:sp>
    </p:spTree>
    <p:extLst>
      <p:ext uri="{BB962C8B-B14F-4D97-AF65-F5344CB8AC3E}">
        <p14:creationId xmlns:p14="http://schemas.microsoft.com/office/powerpoint/2010/main" val="353368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accent1">
                    <a:lumMod val="60000"/>
                    <a:lumOff val="40000"/>
                  </a:schemeClr>
                </a:solidFill>
              </a:rPr>
              <a:t>Motivation</a:t>
            </a:r>
          </a:p>
          <a:p>
            <a:r>
              <a:rPr lang="en-US" sz="3200" dirty="0" smtClean="0">
                <a:solidFill>
                  <a:schemeClr val="bg2">
                    <a:lumMod val="25000"/>
                  </a:schemeClr>
                </a:solidFill>
              </a:rPr>
              <a:t>The Buddies Insight</a:t>
            </a:r>
          </a:p>
          <a:p>
            <a:r>
              <a:rPr lang="en-US" sz="3200" dirty="0" smtClean="0">
                <a:solidFill>
                  <a:schemeClr val="bg1">
                    <a:lumMod val="65000"/>
                  </a:schemeClr>
                </a:solidFill>
              </a:rPr>
              <a:t>Buddies Design</a:t>
            </a:r>
          </a:p>
          <a:p>
            <a:r>
              <a:rPr lang="en-US" sz="3200" dirty="0" smtClean="0">
                <a:solidFill>
                  <a:schemeClr val="bg1">
                    <a:lumMod val="65000"/>
                  </a:schemeClr>
                </a:solidFill>
              </a:rPr>
              <a:t>Buddies in Practice</a:t>
            </a:r>
          </a:p>
          <a:p>
            <a:r>
              <a:rPr lang="en-US" sz="3200" dirty="0" smtClean="0">
                <a:solidFill>
                  <a:schemeClr val="bg1">
                    <a:lumMod val="65000"/>
                  </a:schemeClr>
                </a:solidFill>
              </a:rPr>
              <a:t>Conclusions</a:t>
            </a:r>
          </a:p>
        </p:txBody>
      </p:sp>
    </p:spTree>
    <p:extLst>
      <p:ext uri="{BB962C8B-B14F-4D97-AF65-F5344CB8AC3E}">
        <p14:creationId xmlns:p14="http://schemas.microsoft.com/office/powerpoint/2010/main" val="80689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Possinymity</a:t>
            </a:r>
            <a:endParaRPr lang="en-US" dirty="0"/>
          </a:p>
        </p:txBody>
      </p:sp>
      <p:sp>
        <p:nvSpPr>
          <p:cNvPr id="33" name="Rounded Rectangle 32"/>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53"/>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1896945"/>
            <a:ext cx="3736766" cy="2140436"/>
          </a:xfrm>
          <a:prstGeom prst="rect">
            <a:avLst/>
          </a:prstGeom>
        </p:spPr>
      </p:pic>
      <p:sp>
        <p:nvSpPr>
          <p:cNvPr id="56" name="Rounded Rectangular Callout 55"/>
          <p:cNvSpPr/>
          <p:nvPr/>
        </p:nvSpPr>
        <p:spPr>
          <a:xfrm>
            <a:off x="6248400" y="1295398"/>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57" name="Rounded Rectangle 56"/>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58" name="Straight Arrow Connector 57"/>
          <p:cNvCxnSpPr>
            <a:endCxn id="57" idx="1"/>
          </p:cNvCxnSpPr>
          <p:nvPr/>
        </p:nvCxnSpPr>
        <p:spPr>
          <a:xfrm>
            <a:off x="2362200" y="28955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327769" y="28955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88424" y="1544975"/>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4" name="TextBox 63"/>
          <p:cNvSpPr txBox="1"/>
          <p:nvPr/>
        </p:nvSpPr>
        <p:spPr>
          <a:xfrm>
            <a:off x="995515" y="137219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5" name="TextBox 64"/>
          <p:cNvSpPr txBox="1"/>
          <p:nvPr/>
        </p:nvSpPr>
        <p:spPr>
          <a:xfrm>
            <a:off x="1859992" y="1286878"/>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6" name="TextBox 65"/>
          <p:cNvSpPr txBox="1"/>
          <p:nvPr/>
        </p:nvSpPr>
        <p:spPr>
          <a:xfrm>
            <a:off x="995515" y="2294239"/>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7" name="TextBox 66"/>
          <p:cNvSpPr txBox="1"/>
          <p:nvPr/>
        </p:nvSpPr>
        <p:spPr>
          <a:xfrm>
            <a:off x="911725" y="3019229"/>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8" name="TextBox 67"/>
          <p:cNvSpPr txBox="1"/>
          <p:nvPr/>
        </p:nvSpPr>
        <p:spPr>
          <a:xfrm>
            <a:off x="376100" y="3915669"/>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69" name="TextBox 68"/>
          <p:cNvSpPr txBox="1"/>
          <p:nvPr/>
        </p:nvSpPr>
        <p:spPr>
          <a:xfrm>
            <a:off x="1276922" y="4391541"/>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0" name="TextBox 69"/>
          <p:cNvSpPr txBox="1"/>
          <p:nvPr/>
        </p:nvSpPr>
        <p:spPr>
          <a:xfrm>
            <a:off x="799143" y="4535269"/>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71" name="TextBox 70"/>
          <p:cNvSpPr txBox="1"/>
          <p:nvPr/>
        </p:nvSpPr>
        <p:spPr>
          <a:xfrm>
            <a:off x="2110704" y="4382562"/>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53" name="Content Placeholder 2"/>
          <p:cNvSpPr txBox="1">
            <a:spLocks/>
          </p:cNvSpPr>
          <p:nvPr/>
        </p:nvSpPr>
        <p:spPr>
          <a:xfrm>
            <a:off x="1656432" y="5029200"/>
            <a:ext cx="5818673" cy="18288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r>
              <a:rPr lang="en-US" dirty="0" smtClean="0"/>
              <a:t>No message, no change in status</a:t>
            </a:r>
          </a:p>
          <a:p>
            <a:pPr marL="285750" indent="-285750"/>
            <a:r>
              <a:rPr lang="en-US" dirty="0" smtClean="0"/>
              <a:t>Message, change in status</a:t>
            </a:r>
          </a:p>
          <a:p>
            <a:pPr marL="285750" indent="-285750"/>
            <a:r>
              <a:rPr lang="en-US" dirty="0" smtClean="0"/>
              <a:t>Too few users, no message</a:t>
            </a:r>
          </a:p>
          <a:p>
            <a:pPr marL="285750" indent="-285750"/>
            <a:r>
              <a:rPr lang="en-US" dirty="0" smtClean="0"/>
              <a:t>No protection from statistical disclosure</a:t>
            </a:r>
            <a:endParaRPr lang="en-US" dirty="0"/>
          </a:p>
        </p:txBody>
      </p:sp>
      <p:pic>
        <p:nvPicPr>
          <p:cNvPr id="60" name="Picture 59"/>
          <p:cNvPicPr>
            <a:picLocks noChangeAspect="1"/>
          </p:cNvPicPr>
          <p:nvPr/>
        </p:nvPicPr>
        <p:blipFill>
          <a:blip r:embed="rId5">
            <a:lum/>
            <a:alphaModFix/>
          </a:blip>
          <a:srcRect/>
          <a:stretch>
            <a:fillRect/>
          </a:stretch>
        </p:blipFill>
        <p:spPr>
          <a:xfrm flipH="1">
            <a:off x="2448920" y="2621158"/>
            <a:ext cx="807840" cy="807840"/>
          </a:xfrm>
          <a:prstGeom prst="rect">
            <a:avLst/>
          </a:prstGeom>
          <a:noFill/>
          <a:ln>
            <a:noFill/>
          </a:ln>
        </p:spPr>
      </p:pic>
      <p:sp>
        <p:nvSpPr>
          <p:cNvPr id="72" name="Rounded Rectangular Callout 71"/>
          <p:cNvSpPr/>
          <p:nvPr/>
        </p:nvSpPr>
        <p:spPr>
          <a:xfrm>
            <a:off x="3393973" y="1569922"/>
            <a:ext cx="1771880" cy="580270"/>
          </a:xfrm>
          <a:prstGeom prst="wedgeRoundRectCallout">
            <a:avLst>
              <a:gd name="adj1" fmla="val -79968"/>
              <a:gd name="adj2" fmla="val 1771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I’ll get you yet!</a:t>
            </a:r>
            <a:endParaRPr lang="en-US" dirty="0"/>
          </a:p>
        </p:txBody>
      </p:sp>
      <p:sp>
        <p:nvSpPr>
          <p:cNvPr id="3" name="Rounded Rectangle 2"/>
          <p:cNvSpPr/>
          <p:nvPr/>
        </p:nvSpPr>
        <p:spPr>
          <a:xfrm>
            <a:off x="2780712" y="2824134"/>
            <a:ext cx="3677440" cy="1395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Possinymity</a:t>
            </a:r>
            <a:r>
              <a:rPr lang="en-US" sz="2800" dirty="0" smtClean="0"/>
              <a:t> is the set of users who possibly own a pseudonym!</a:t>
            </a:r>
            <a:endParaRPr lang="en-US" sz="2800" dirty="0"/>
          </a:p>
        </p:txBody>
      </p:sp>
    </p:spTree>
    <p:extLst>
      <p:ext uri="{BB962C8B-B14F-4D97-AF65-F5344CB8AC3E}">
        <p14:creationId xmlns:p14="http://schemas.microsoft.com/office/powerpoint/2010/main" val="26742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3">
                                            <p:txEl>
                                              <p:pRg st="3" end="3"/>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7"/>
                                        </p:tgtEl>
                                        <p:attrNameLst>
                                          <p:attrName>style.opacity</p:attrName>
                                        </p:attrNameLst>
                                      </p:cBhvr>
                                      <p:to>
                                        <p:strVal val="0.5"/>
                                      </p:to>
                                    </p:set>
                                    <p:animEffect filter="image" prLst="opacity: 0.5">
                                      <p:cBhvr rctx="IE">
                                        <p:cTn id="11" dur="indefinite"/>
                                        <p:tgtEl>
                                          <p:spTgt spid="37"/>
                                        </p:tgtEl>
                                      </p:cBhvr>
                                    </p:animEffect>
                                  </p:childTnLst>
                                </p:cTn>
                              </p:par>
                              <p:par>
                                <p:cTn id="12" presetID="9" presetClass="emph" presetSubtype="0" nodeType="withEffect">
                                  <p:stCondLst>
                                    <p:cond delay="0"/>
                                  </p:stCondLst>
                                  <p:childTnLst>
                                    <p:set>
                                      <p:cBhvr rctx="PPT">
                                        <p:cTn id="13" dur="indefinite"/>
                                        <p:tgtEl>
                                          <p:spTgt spid="41"/>
                                        </p:tgtEl>
                                        <p:attrNameLst>
                                          <p:attrName>style.opacity</p:attrName>
                                        </p:attrNameLst>
                                      </p:cBhvr>
                                      <p:to>
                                        <p:strVal val="0.5"/>
                                      </p:to>
                                    </p:set>
                                    <p:animEffect filter="image" prLst="opacity: 0.5">
                                      <p:cBhvr rctx="IE">
                                        <p:cTn id="14" dur="indefinite"/>
                                        <p:tgtEl>
                                          <p:spTgt spid="41"/>
                                        </p:tgtEl>
                                      </p:cBhvr>
                                    </p:animEffect>
                                  </p:childTnLst>
                                </p:cTn>
                              </p:par>
                              <p:par>
                                <p:cTn id="15" presetID="9" presetClass="emph" presetSubtype="0" nodeType="withEffect">
                                  <p:stCondLst>
                                    <p:cond delay="0"/>
                                  </p:stCondLst>
                                  <p:childTnLst>
                                    <p:set>
                                      <p:cBhvr rctx="PPT">
                                        <p:cTn id="16" dur="indefinite"/>
                                        <p:tgtEl>
                                          <p:spTgt spid="40"/>
                                        </p:tgtEl>
                                        <p:attrNameLst>
                                          <p:attrName>style.opacity</p:attrName>
                                        </p:attrNameLst>
                                      </p:cBhvr>
                                      <p:to>
                                        <p:strVal val="0.5"/>
                                      </p:to>
                                    </p:set>
                                    <p:animEffect filter="image" prLst="opacity: 0.5">
                                      <p:cBhvr rctx="IE">
                                        <p:cTn id="17" dur="indefinite"/>
                                        <p:tgtEl>
                                          <p:spTgt spid="40"/>
                                        </p:tgtEl>
                                      </p:cBhvr>
                                    </p:animEffect>
                                  </p:childTnLst>
                                </p:cTn>
                              </p:par>
                              <p:par>
                                <p:cTn id="18" presetID="9" presetClass="emph" presetSubtype="0" nodeType="withEffect">
                                  <p:stCondLst>
                                    <p:cond delay="0"/>
                                  </p:stCondLst>
                                  <p:childTnLst>
                                    <p:set>
                                      <p:cBhvr rctx="PPT">
                                        <p:cTn id="19" dur="indefinite"/>
                                        <p:tgtEl>
                                          <p:spTgt spid="51"/>
                                        </p:tgtEl>
                                        <p:attrNameLst>
                                          <p:attrName>style.opacity</p:attrName>
                                        </p:attrNameLst>
                                      </p:cBhvr>
                                      <p:to>
                                        <p:strVal val="0.5"/>
                                      </p:to>
                                    </p:set>
                                    <p:animEffect filter="image" prLst="opacity: 0.5">
                                      <p:cBhvr rctx="IE">
                                        <p:cTn id="20" dur="indefinite"/>
                                        <p:tgtEl>
                                          <p:spTgt spid="51"/>
                                        </p:tgtEl>
                                      </p:cBhvr>
                                    </p:animEffect>
                                  </p:childTnLst>
                                </p:cTn>
                              </p:par>
                              <p:par>
                                <p:cTn id="21" presetID="9" presetClass="emph" presetSubtype="0" nodeType="withEffect">
                                  <p:stCondLst>
                                    <p:cond delay="0"/>
                                  </p:stCondLst>
                                  <p:childTnLst>
                                    <p:set>
                                      <p:cBhvr rctx="PPT">
                                        <p:cTn id="22" dur="indefinite"/>
                                        <p:tgtEl>
                                          <p:spTgt spid="44"/>
                                        </p:tgtEl>
                                        <p:attrNameLst>
                                          <p:attrName>style.opacity</p:attrName>
                                        </p:attrNameLst>
                                      </p:cBhvr>
                                      <p:to>
                                        <p:strVal val="0.5"/>
                                      </p:to>
                                    </p:set>
                                    <p:animEffect filter="image" prLst="opacity: 0.5">
                                      <p:cBhvr rctx="IE">
                                        <p:cTn id="23" dur="indefinite"/>
                                        <p:tgtEl>
                                          <p:spTgt spid="44"/>
                                        </p:tgtEl>
                                      </p:cBhvr>
                                    </p:animEffect>
                                  </p:childTnLst>
                                </p:cTn>
                              </p:par>
                              <p:par>
                                <p:cTn id="24" presetID="9" presetClass="emph" presetSubtype="0" nodeType="withEffect">
                                  <p:stCondLst>
                                    <p:cond delay="0"/>
                                  </p:stCondLst>
                                  <p:childTnLst>
                                    <p:set>
                                      <p:cBhvr rctx="PPT">
                                        <p:cTn id="25" dur="indefinite"/>
                                        <p:tgtEl>
                                          <p:spTgt spid="50"/>
                                        </p:tgtEl>
                                        <p:attrNameLst>
                                          <p:attrName>style.opacity</p:attrName>
                                        </p:attrNameLst>
                                      </p:cBhvr>
                                      <p:to>
                                        <p:strVal val="0.5"/>
                                      </p:to>
                                    </p:set>
                                    <p:animEffect filter="image" prLst="opacity: 0.5">
                                      <p:cBhvr rctx="IE">
                                        <p:cTn id="26" dur="indefinite"/>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37"/>
                                        </p:tgtEl>
                                        <p:attrNameLst>
                                          <p:attrName>style.opacity</p:attrName>
                                        </p:attrNameLst>
                                      </p:cBhvr>
                                      <p:to>
                                        <p:strVal val="1"/>
                                      </p:to>
                                    </p:set>
                                    <p:animEffect filter="image" prLst="opacity: 1">
                                      <p:cBhvr rctx="IE">
                                        <p:cTn id="39" dur="indefinite"/>
                                        <p:tgtEl>
                                          <p:spTgt spid="37"/>
                                        </p:tgtEl>
                                      </p:cBhvr>
                                    </p:animEffect>
                                  </p:childTnLst>
                                </p:cTn>
                              </p:par>
                              <p:par>
                                <p:cTn id="40" presetID="9" presetClass="emph" presetSubtype="0" nodeType="withEffect">
                                  <p:stCondLst>
                                    <p:cond delay="0"/>
                                  </p:stCondLst>
                                  <p:childTnLst>
                                    <p:set>
                                      <p:cBhvr rctx="PPT">
                                        <p:cTn id="41" dur="indefinite"/>
                                        <p:tgtEl>
                                          <p:spTgt spid="41"/>
                                        </p:tgtEl>
                                        <p:attrNameLst>
                                          <p:attrName>style.opacity</p:attrName>
                                        </p:attrNameLst>
                                      </p:cBhvr>
                                      <p:to>
                                        <p:strVal val="1"/>
                                      </p:to>
                                    </p:set>
                                    <p:animEffect filter="image" prLst="opacity: 1">
                                      <p:cBhvr rctx="IE">
                                        <p:cTn id="42" dur="indefinite"/>
                                        <p:tgtEl>
                                          <p:spTgt spid="41"/>
                                        </p:tgtEl>
                                      </p:cBhvr>
                                    </p:animEffect>
                                  </p:childTnLst>
                                </p:cTn>
                              </p:par>
                              <p:par>
                                <p:cTn id="43" presetID="9" presetClass="emph" presetSubtype="0" nodeType="withEffect">
                                  <p:stCondLst>
                                    <p:cond delay="0"/>
                                  </p:stCondLst>
                                  <p:childTnLst>
                                    <p:set>
                                      <p:cBhvr rctx="PPT">
                                        <p:cTn id="44" dur="indefinite"/>
                                        <p:tgtEl>
                                          <p:spTgt spid="40"/>
                                        </p:tgtEl>
                                        <p:attrNameLst>
                                          <p:attrName>style.opacity</p:attrName>
                                        </p:attrNameLst>
                                      </p:cBhvr>
                                      <p:to>
                                        <p:strVal val="1"/>
                                      </p:to>
                                    </p:set>
                                    <p:animEffect filter="image" prLst="opacity: 1">
                                      <p:cBhvr rctx="IE">
                                        <p:cTn id="45" dur="indefinite"/>
                                        <p:tgtEl>
                                          <p:spTgt spid="40"/>
                                        </p:tgtEl>
                                      </p:cBhvr>
                                    </p:animEffect>
                                  </p:childTnLst>
                                </p:cTn>
                              </p:par>
                              <p:par>
                                <p:cTn id="46" presetID="9" presetClass="emph" presetSubtype="0" nodeType="withEffect">
                                  <p:stCondLst>
                                    <p:cond delay="0"/>
                                  </p:stCondLst>
                                  <p:childTnLst>
                                    <p:set>
                                      <p:cBhvr rctx="PPT">
                                        <p:cTn id="47" dur="indefinite"/>
                                        <p:tgtEl>
                                          <p:spTgt spid="51"/>
                                        </p:tgtEl>
                                        <p:attrNameLst>
                                          <p:attrName>style.opacity</p:attrName>
                                        </p:attrNameLst>
                                      </p:cBhvr>
                                      <p:to>
                                        <p:strVal val="1"/>
                                      </p:to>
                                    </p:set>
                                    <p:animEffect filter="image" prLst="opacity: 1">
                                      <p:cBhvr rctx="IE">
                                        <p:cTn id="48" dur="indefinite"/>
                                        <p:tgtEl>
                                          <p:spTgt spid="51"/>
                                        </p:tgtEl>
                                      </p:cBhvr>
                                    </p:animEffect>
                                  </p:childTnLst>
                                </p:cTn>
                              </p:par>
                              <p:par>
                                <p:cTn id="49" presetID="9" presetClass="emph" presetSubtype="0" nodeType="withEffect">
                                  <p:stCondLst>
                                    <p:cond delay="0"/>
                                  </p:stCondLst>
                                  <p:childTnLst>
                                    <p:set>
                                      <p:cBhvr rctx="PPT">
                                        <p:cTn id="50" dur="indefinite"/>
                                        <p:tgtEl>
                                          <p:spTgt spid="44"/>
                                        </p:tgtEl>
                                        <p:attrNameLst>
                                          <p:attrName>style.opacity</p:attrName>
                                        </p:attrNameLst>
                                      </p:cBhvr>
                                      <p:to>
                                        <p:strVal val="1"/>
                                      </p:to>
                                    </p:set>
                                    <p:animEffect filter="image" prLst="opacity: 1">
                                      <p:cBhvr rctx="IE">
                                        <p:cTn id="51" dur="indefinite"/>
                                        <p:tgtEl>
                                          <p:spTgt spid="44"/>
                                        </p:tgtEl>
                                      </p:cBhvr>
                                    </p:animEffect>
                                  </p:childTnLst>
                                </p:cTn>
                              </p:par>
                              <p:par>
                                <p:cTn id="52" presetID="9" presetClass="emph" presetSubtype="0" nodeType="withEffect">
                                  <p:stCondLst>
                                    <p:cond delay="0"/>
                                  </p:stCondLst>
                                  <p:childTnLst>
                                    <p:set>
                                      <p:cBhvr rctx="PPT">
                                        <p:cTn id="53" dur="indefinite"/>
                                        <p:tgtEl>
                                          <p:spTgt spid="50"/>
                                        </p:tgtEl>
                                        <p:attrNameLst>
                                          <p:attrName>style.opacity</p:attrName>
                                        </p:attrNameLst>
                                      </p:cBhvr>
                                      <p:to>
                                        <p:strVal val="1"/>
                                      </p:to>
                                    </p:set>
                                    <p:animEffect filter="image" prLst="opacity: 1">
                                      <p:cBhvr rctx="IE">
                                        <p:cTn id="54" dur="indefinite"/>
                                        <p:tgtEl>
                                          <p:spTgt spid="50"/>
                                        </p:tgtEl>
                                      </p:cBhvr>
                                    </p:animEffect>
                                  </p:childTnLst>
                                </p:cTn>
                              </p:par>
                              <p:par>
                                <p:cTn id="55" presetID="1" presetClass="exit" presetSubtype="0" fill="hold" nodeType="withEffect">
                                  <p:stCondLst>
                                    <p:cond delay="0"/>
                                  </p:stCondLst>
                                  <p:childTnLst>
                                    <p:set>
                                      <p:cBhvr>
                                        <p:cTn id="56" dur="1" fill="hold">
                                          <p:stCondLst>
                                            <p:cond delay="0"/>
                                          </p:stCondLst>
                                        </p:cTn>
                                        <p:tgtEl>
                                          <p:spTgt spid="5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9" presetClass="emph" presetSubtype="0" nodeType="clickEffect">
                                  <p:stCondLst>
                                    <p:cond delay="0"/>
                                  </p:stCondLst>
                                  <p:childTnLst>
                                    <p:set>
                                      <p:cBhvr rctx="PPT">
                                        <p:cTn id="66" dur="indefinite"/>
                                        <p:tgtEl>
                                          <p:spTgt spid="39"/>
                                        </p:tgtEl>
                                        <p:attrNameLst>
                                          <p:attrName>style.opacity</p:attrName>
                                        </p:attrNameLst>
                                      </p:cBhvr>
                                      <p:to>
                                        <p:strVal val="0.5"/>
                                      </p:to>
                                    </p:set>
                                    <p:animEffect filter="image" prLst="opacity: 0.5">
                                      <p:cBhvr rctx="IE">
                                        <p:cTn id="67" dur="indefinite"/>
                                        <p:tgtEl>
                                          <p:spTgt spid="39"/>
                                        </p:tgtEl>
                                      </p:cBhvr>
                                    </p:animEffect>
                                  </p:childTnLst>
                                </p:cTn>
                              </p:par>
                              <p:par>
                                <p:cTn id="68" presetID="9" presetClass="emph" presetSubtype="0" nodeType="withEffect">
                                  <p:stCondLst>
                                    <p:cond delay="0"/>
                                  </p:stCondLst>
                                  <p:childTnLst>
                                    <p:set>
                                      <p:cBhvr rctx="PPT">
                                        <p:cTn id="69" dur="indefinite"/>
                                        <p:tgtEl>
                                          <p:spTgt spid="34"/>
                                        </p:tgtEl>
                                        <p:attrNameLst>
                                          <p:attrName>style.opacity</p:attrName>
                                        </p:attrNameLst>
                                      </p:cBhvr>
                                      <p:to>
                                        <p:strVal val="0.5"/>
                                      </p:to>
                                    </p:set>
                                    <p:animEffect filter="image" prLst="opacity: 0.5">
                                      <p:cBhvr rctx="IE">
                                        <p:cTn id="70" dur="indefinite"/>
                                        <p:tgtEl>
                                          <p:spTgt spid="34"/>
                                        </p:tgtEl>
                                      </p:cBhvr>
                                    </p:animEffect>
                                  </p:childTnLst>
                                </p:cTn>
                              </p:par>
                              <p:par>
                                <p:cTn id="71" presetID="9" presetClass="emph" presetSubtype="0" nodeType="withEffect">
                                  <p:stCondLst>
                                    <p:cond delay="0"/>
                                  </p:stCondLst>
                                  <p:childTnLst>
                                    <p:set>
                                      <p:cBhvr rctx="PPT">
                                        <p:cTn id="72" dur="indefinite"/>
                                        <p:tgtEl>
                                          <p:spTgt spid="36"/>
                                        </p:tgtEl>
                                        <p:attrNameLst>
                                          <p:attrName>style.opacity</p:attrName>
                                        </p:attrNameLst>
                                      </p:cBhvr>
                                      <p:to>
                                        <p:strVal val="0.5"/>
                                      </p:to>
                                    </p:set>
                                    <p:animEffect filter="image" prLst="opacity: 0.5">
                                      <p:cBhvr rctx="IE">
                                        <p:cTn id="73" dur="indefinite"/>
                                        <p:tgtEl>
                                          <p:spTgt spid="36"/>
                                        </p:tgtEl>
                                      </p:cBhvr>
                                    </p:animEffect>
                                  </p:childTnLst>
                                </p:cTn>
                              </p:par>
                              <p:par>
                                <p:cTn id="74" presetID="9" presetClass="emph" presetSubtype="0" nodeType="withEffect">
                                  <p:stCondLst>
                                    <p:cond delay="0"/>
                                  </p:stCondLst>
                                  <p:childTnLst>
                                    <p:set>
                                      <p:cBhvr rctx="PPT">
                                        <p:cTn id="75" dur="indefinite"/>
                                        <p:tgtEl>
                                          <p:spTgt spid="38"/>
                                        </p:tgtEl>
                                        <p:attrNameLst>
                                          <p:attrName>style.opacity</p:attrName>
                                        </p:attrNameLst>
                                      </p:cBhvr>
                                      <p:to>
                                        <p:strVal val="0.5"/>
                                      </p:to>
                                    </p:set>
                                    <p:animEffect filter="image" prLst="opacity: 0.5">
                                      <p:cBhvr rctx="IE">
                                        <p:cTn id="76" dur="indefinite"/>
                                        <p:tgtEl>
                                          <p:spTgt spid="38"/>
                                        </p:tgtEl>
                                      </p:cBhvr>
                                    </p:animEffect>
                                  </p:childTnLst>
                                </p:cTn>
                              </p:par>
                              <p:par>
                                <p:cTn id="77" presetID="9" presetClass="emph" presetSubtype="0" nodeType="withEffect">
                                  <p:stCondLst>
                                    <p:cond delay="0"/>
                                  </p:stCondLst>
                                  <p:childTnLst>
                                    <p:set>
                                      <p:cBhvr rctx="PPT">
                                        <p:cTn id="78" dur="indefinite"/>
                                        <p:tgtEl>
                                          <p:spTgt spid="52"/>
                                        </p:tgtEl>
                                        <p:attrNameLst>
                                          <p:attrName>style.opacity</p:attrName>
                                        </p:attrNameLst>
                                      </p:cBhvr>
                                      <p:to>
                                        <p:strVal val="0.5"/>
                                      </p:to>
                                    </p:set>
                                    <p:animEffect filter="image" prLst="opacity: 0.5">
                                      <p:cBhvr rctx="IE">
                                        <p:cTn id="79" dur="indefinite"/>
                                        <p:tgtEl>
                                          <p:spTgt spid="52"/>
                                        </p:tgtEl>
                                      </p:cBhvr>
                                    </p:animEffect>
                                  </p:childTnLst>
                                </p:cTn>
                              </p:par>
                              <p:par>
                                <p:cTn id="80" presetID="9" presetClass="emph" presetSubtype="0" nodeType="withEffect">
                                  <p:stCondLst>
                                    <p:cond delay="0"/>
                                  </p:stCondLst>
                                  <p:childTnLst>
                                    <p:set>
                                      <p:cBhvr rctx="PPT">
                                        <p:cTn id="81" dur="indefinite"/>
                                        <p:tgtEl>
                                          <p:spTgt spid="45"/>
                                        </p:tgtEl>
                                        <p:attrNameLst>
                                          <p:attrName>style.opacity</p:attrName>
                                        </p:attrNameLst>
                                      </p:cBhvr>
                                      <p:to>
                                        <p:strVal val="0.5"/>
                                      </p:to>
                                    </p:set>
                                    <p:animEffect filter="image" prLst="opacity: 0.5">
                                      <p:cBhvr rctx="IE">
                                        <p:cTn id="82" dur="indefinite"/>
                                        <p:tgtEl>
                                          <p:spTgt spid="45"/>
                                        </p:tgtEl>
                                      </p:cBhvr>
                                    </p:animEffect>
                                  </p:childTnLst>
                                </p:cTn>
                              </p:par>
                              <p:par>
                                <p:cTn id="83" presetID="9" presetClass="emph" presetSubtype="0" nodeType="withEffect">
                                  <p:stCondLst>
                                    <p:cond delay="0"/>
                                  </p:stCondLst>
                                  <p:childTnLst>
                                    <p:set>
                                      <p:cBhvr rctx="PPT">
                                        <p:cTn id="84" dur="indefinite"/>
                                        <p:tgtEl>
                                          <p:spTgt spid="47"/>
                                        </p:tgtEl>
                                        <p:attrNameLst>
                                          <p:attrName>style.opacity</p:attrName>
                                        </p:attrNameLst>
                                      </p:cBhvr>
                                      <p:to>
                                        <p:strVal val="0.5"/>
                                      </p:to>
                                    </p:set>
                                    <p:animEffect filter="image" prLst="opacity: 0.5">
                                      <p:cBhvr rctx="IE">
                                        <p:cTn id="85" dur="indefinite"/>
                                        <p:tgtEl>
                                          <p:spTgt spid="47"/>
                                        </p:tgtEl>
                                      </p:cBhvr>
                                    </p:animEffect>
                                  </p:childTnLst>
                                </p:cTn>
                              </p:par>
                              <p:par>
                                <p:cTn id="86" presetID="9" presetClass="emph" presetSubtype="0" nodeType="withEffect">
                                  <p:stCondLst>
                                    <p:cond delay="0"/>
                                  </p:stCondLst>
                                  <p:childTnLst>
                                    <p:set>
                                      <p:cBhvr rctx="PPT">
                                        <p:cTn id="87" dur="indefinite"/>
                                        <p:tgtEl>
                                          <p:spTgt spid="46"/>
                                        </p:tgtEl>
                                        <p:attrNameLst>
                                          <p:attrName>style.opacity</p:attrName>
                                        </p:attrNameLst>
                                      </p:cBhvr>
                                      <p:to>
                                        <p:strVal val="0.5"/>
                                      </p:to>
                                    </p:set>
                                    <p:animEffect filter="image" prLst="opacity: 0.5">
                                      <p:cBhvr rctx="IE">
                                        <p:cTn id="88" dur="indefinite"/>
                                        <p:tgtEl>
                                          <p:spTgt spid="46"/>
                                        </p:tgtEl>
                                      </p:cBhvr>
                                    </p:animEffect>
                                  </p:childTnLst>
                                </p:cTn>
                              </p:par>
                              <p:par>
                                <p:cTn id="89" presetID="9" presetClass="emph" presetSubtype="0" nodeType="withEffect">
                                  <p:stCondLst>
                                    <p:cond delay="0"/>
                                  </p:stCondLst>
                                  <p:childTnLst>
                                    <p:set>
                                      <p:cBhvr rctx="PPT">
                                        <p:cTn id="90" dur="indefinite"/>
                                        <p:tgtEl>
                                          <p:spTgt spid="49"/>
                                        </p:tgtEl>
                                        <p:attrNameLst>
                                          <p:attrName>style.opacity</p:attrName>
                                        </p:attrNameLst>
                                      </p:cBhvr>
                                      <p:to>
                                        <p:strVal val="0.5"/>
                                      </p:to>
                                    </p:set>
                                    <p:animEffect filter="image" prLst="opacity: 0.5">
                                      <p:cBhvr rctx="IE">
                                        <p:cTn id="91" dur="indefinite"/>
                                        <p:tgtEl>
                                          <p:spTgt spid="4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5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64"/>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5"/>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66"/>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69"/>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70"/>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7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9" presetClass="emph" presetSubtype="0" nodeType="clickEffect">
                                  <p:stCondLst>
                                    <p:cond delay="0"/>
                                  </p:stCondLst>
                                  <p:childTnLst>
                                    <p:set>
                                      <p:cBhvr rctx="PPT">
                                        <p:cTn id="131" dur="indefinite"/>
                                        <p:tgtEl>
                                          <p:spTgt spid="39"/>
                                        </p:tgtEl>
                                        <p:attrNameLst>
                                          <p:attrName>style.opacity</p:attrName>
                                        </p:attrNameLst>
                                      </p:cBhvr>
                                      <p:to>
                                        <p:strVal val="1"/>
                                      </p:to>
                                    </p:set>
                                    <p:animEffect filter="image" prLst="opacity: 1">
                                      <p:cBhvr rctx="IE">
                                        <p:cTn id="132" dur="indefinite"/>
                                        <p:tgtEl>
                                          <p:spTgt spid="39"/>
                                        </p:tgtEl>
                                      </p:cBhvr>
                                    </p:animEffect>
                                  </p:childTnLst>
                                </p:cTn>
                              </p:par>
                              <p:par>
                                <p:cTn id="133" presetID="9" presetClass="emph" presetSubtype="0" nodeType="withEffect">
                                  <p:stCondLst>
                                    <p:cond delay="0"/>
                                  </p:stCondLst>
                                  <p:childTnLst>
                                    <p:set>
                                      <p:cBhvr rctx="PPT">
                                        <p:cTn id="134" dur="indefinite"/>
                                        <p:tgtEl>
                                          <p:spTgt spid="34"/>
                                        </p:tgtEl>
                                        <p:attrNameLst>
                                          <p:attrName>style.opacity</p:attrName>
                                        </p:attrNameLst>
                                      </p:cBhvr>
                                      <p:to>
                                        <p:strVal val="1"/>
                                      </p:to>
                                    </p:set>
                                    <p:animEffect filter="image" prLst="opacity: 1">
                                      <p:cBhvr rctx="IE">
                                        <p:cTn id="135" dur="indefinite"/>
                                        <p:tgtEl>
                                          <p:spTgt spid="34"/>
                                        </p:tgtEl>
                                      </p:cBhvr>
                                    </p:animEffect>
                                  </p:childTnLst>
                                </p:cTn>
                              </p:par>
                              <p:par>
                                <p:cTn id="136" presetID="9" presetClass="emph" presetSubtype="0" nodeType="withEffect">
                                  <p:stCondLst>
                                    <p:cond delay="0"/>
                                  </p:stCondLst>
                                  <p:childTnLst>
                                    <p:set>
                                      <p:cBhvr rctx="PPT">
                                        <p:cTn id="137" dur="indefinite"/>
                                        <p:tgtEl>
                                          <p:spTgt spid="36"/>
                                        </p:tgtEl>
                                        <p:attrNameLst>
                                          <p:attrName>style.opacity</p:attrName>
                                        </p:attrNameLst>
                                      </p:cBhvr>
                                      <p:to>
                                        <p:strVal val="1"/>
                                      </p:to>
                                    </p:set>
                                    <p:animEffect filter="image" prLst="opacity: 1">
                                      <p:cBhvr rctx="IE">
                                        <p:cTn id="138" dur="indefinite"/>
                                        <p:tgtEl>
                                          <p:spTgt spid="36"/>
                                        </p:tgtEl>
                                      </p:cBhvr>
                                    </p:animEffect>
                                  </p:childTnLst>
                                </p:cTn>
                              </p:par>
                              <p:par>
                                <p:cTn id="139" presetID="9" presetClass="emph" presetSubtype="0" nodeType="withEffect">
                                  <p:stCondLst>
                                    <p:cond delay="0"/>
                                  </p:stCondLst>
                                  <p:childTnLst>
                                    <p:set>
                                      <p:cBhvr rctx="PPT">
                                        <p:cTn id="140" dur="indefinite"/>
                                        <p:tgtEl>
                                          <p:spTgt spid="38"/>
                                        </p:tgtEl>
                                        <p:attrNameLst>
                                          <p:attrName>style.opacity</p:attrName>
                                        </p:attrNameLst>
                                      </p:cBhvr>
                                      <p:to>
                                        <p:strVal val="1"/>
                                      </p:to>
                                    </p:set>
                                    <p:animEffect filter="image" prLst="opacity: 1">
                                      <p:cBhvr rctx="IE">
                                        <p:cTn id="141" dur="indefinite"/>
                                        <p:tgtEl>
                                          <p:spTgt spid="38"/>
                                        </p:tgtEl>
                                      </p:cBhvr>
                                    </p:animEffect>
                                  </p:childTnLst>
                                </p:cTn>
                              </p:par>
                              <p:par>
                                <p:cTn id="142" presetID="9" presetClass="emph" presetSubtype="0" nodeType="withEffect">
                                  <p:stCondLst>
                                    <p:cond delay="0"/>
                                  </p:stCondLst>
                                  <p:childTnLst>
                                    <p:set>
                                      <p:cBhvr rctx="PPT">
                                        <p:cTn id="143" dur="indefinite"/>
                                        <p:tgtEl>
                                          <p:spTgt spid="52"/>
                                        </p:tgtEl>
                                        <p:attrNameLst>
                                          <p:attrName>style.opacity</p:attrName>
                                        </p:attrNameLst>
                                      </p:cBhvr>
                                      <p:to>
                                        <p:strVal val="1"/>
                                      </p:to>
                                    </p:set>
                                    <p:animEffect filter="image" prLst="opacity: 1">
                                      <p:cBhvr rctx="IE">
                                        <p:cTn id="144" dur="indefinite"/>
                                        <p:tgtEl>
                                          <p:spTgt spid="52"/>
                                        </p:tgtEl>
                                      </p:cBhvr>
                                    </p:animEffect>
                                  </p:childTnLst>
                                </p:cTn>
                              </p:par>
                              <p:par>
                                <p:cTn id="145" presetID="9" presetClass="emph" presetSubtype="0" nodeType="withEffect">
                                  <p:stCondLst>
                                    <p:cond delay="0"/>
                                  </p:stCondLst>
                                  <p:childTnLst>
                                    <p:set>
                                      <p:cBhvr rctx="PPT">
                                        <p:cTn id="146" dur="indefinite"/>
                                        <p:tgtEl>
                                          <p:spTgt spid="45"/>
                                        </p:tgtEl>
                                        <p:attrNameLst>
                                          <p:attrName>style.opacity</p:attrName>
                                        </p:attrNameLst>
                                      </p:cBhvr>
                                      <p:to>
                                        <p:strVal val="1"/>
                                      </p:to>
                                    </p:set>
                                    <p:animEffect filter="image" prLst="opacity: 1">
                                      <p:cBhvr rctx="IE">
                                        <p:cTn id="147" dur="indefinite"/>
                                        <p:tgtEl>
                                          <p:spTgt spid="45"/>
                                        </p:tgtEl>
                                      </p:cBhvr>
                                    </p:animEffect>
                                  </p:childTnLst>
                                </p:cTn>
                              </p:par>
                              <p:par>
                                <p:cTn id="148" presetID="9" presetClass="emph" presetSubtype="0" nodeType="withEffect">
                                  <p:stCondLst>
                                    <p:cond delay="0"/>
                                  </p:stCondLst>
                                  <p:childTnLst>
                                    <p:set>
                                      <p:cBhvr rctx="PPT">
                                        <p:cTn id="149" dur="indefinite"/>
                                        <p:tgtEl>
                                          <p:spTgt spid="47"/>
                                        </p:tgtEl>
                                        <p:attrNameLst>
                                          <p:attrName>style.opacity</p:attrName>
                                        </p:attrNameLst>
                                      </p:cBhvr>
                                      <p:to>
                                        <p:strVal val="1"/>
                                      </p:to>
                                    </p:set>
                                    <p:animEffect filter="image" prLst="opacity: 1">
                                      <p:cBhvr rctx="IE">
                                        <p:cTn id="150" dur="indefinite"/>
                                        <p:tgtEl>
                                          <p:spTgt spid="47"/>
                                        </p:tgtEl>
                                      </p:cBhvr>
                                    </p:animEffect>
                                  </p:childTnLst>
                                </p:cTn>
                              </p:par>
                              <p:par>
                                <p:cTn id="151" presetID="9" presetClass="emph" presetSubtype="0" nodeType="withEffect">
                                  <p:stCondLst>
                                    <p:cond delay="0"/>
                                  </p:stCondLst>
                                  <p:childTnLst>
                                    <p:set>
                                      <p:cBhvr rctx="PPT">
                                        <p:cTn id="152" dur="indefinite"/>
                                        <p:tgtEl>
                                          <p:spTgt spid="46"/>
                                        </p:tgtEl>
                                        <p:attrNameLst>
                                          <p:attrName>style.opacity</p:attrName>
                                        </p:attrNameLst>
                                      </p:cBhvr>
                                      <p:to>
                                        <p:strVal val="1"/>
                                      </p:to>
                                    </p:set>
                                    <p:animEffect filter="image" prLst="opacity: 1">
                                      <p:cBhvr rctx="IE">
                                        <p:cTn id="153" dur="indefinite"/>
                                        <p:tgtEl>
                                          <p:spTgt spid="46"/>
                                        </p:tgtEl>
                                      </p:cBhvr>
                                    </p:animEffect>
                                  </p:childTnLst>
                                </p:cTn>
                              </p:par>
                              <p:par>
                                <p:cTn id="154" presetID="9" presetClass="emph" presetSubtype="0" nodeType="withEffect">
                                  <p:stCondLst>
                                    <p:cond delay="0"/>
                                  </p:stCondLst>
                                  <p:childTnLst>
                                    <p:set>
                                      <p:cBhvr rctx="PPT">
                                        <p:cTn id="155" dur="indefinite"/>
                                        <p:tgtEl>
                                          <p:spTgt spid="49"/>
                                        </p:tgtEl>
                                        <p:attrNameLst>
                                          <p:attrName>style.opacity</p:attrName>
                                        </p:attrNameLst>
                                      </p:cBhvr>
                                      <p:to>
                                        <p:strVal val="1"/>
                                      </p:to>
                                    </p:set>
                                    <p:animEffect filter="image" prLst="opacity: 1">
                                      <p:cBhvr rctx="IE">
                                        <p:cTn id="156" dur="indefinite"/>
                                        <p:tgtEl>
                                          <p:spTgt spid="49"/>
                                        </p:tgtEl>
                                      </p:cBhvr>
                                    </p:animEffect>
                                  </p:childTnLst>
                                </p:cTn>
                              </p:par>
                              <p:par>
                                <p:cTn id="157" presetID="1" presetClass="exit" presetSubtype="0" fill="hold" nodeType="withEffect">
                                  <p:stCondLst>
                                    <p:cond delay="0"/>
                                  </p:stCondLst>
                                  <p:childTnLst>
                                    <p:set>
                                      <p:cBhvr>
                                        <p:cTn id="158" dur="1" fill="hold">
                                          <p:stCondLst>
                                            <p:cond delay="0"/>
                                          </p:stCondLst>
                                        </p:cTn>
                                        <p:tgtEl>
                                          <p:spTgt spid="58"/>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59"/>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9" presetClass="emph" presetSubtype="0" nodeType="clickEffect">
                                  <p:stCondLst>
                                    <p:cond delay="0"/>
                                  </p:stCondLst>
                                  <p:childTnLst>
                                    <p:set>
                                      <p:cBhvr rctx="PPT">
                                        <p:cTn id="164" dur="indefinite"/>
                                        <p:tgtEl>
                                          <p:spTgt spid="41"/>
                                        </p:tgtEl>
                                        <p:attrNameLst>
                                          <p:attrName>style.opacity</p:attrName>
                                        </p:attrNameLst>
                                      </p:cBhvr>
                                      <p:to>
                                        <p:strVal val="0.5"/>
                                      </p:to>
                                    </p:set>
                                    <p:animEffect filter="image" prLst="opacity: 0.5">
                                      <p:cBhvr rctx="IE">
                                        <p:cTn id="165" dur="indefinite"/>
                                        <p:tgtEl>
                                          <p:spTgt spid="41"/>
                                        </p:tgtEl>
                                      </p:cBhvr>
                                    </p:animEffect>
                                  </p:childTnLst>
                                </p:cTn>
                              </p:par>
                              <p:par>
                                <p:cTn id="166" presetID="9" presetClass="emph" presetSubtype="0" nodeType="withEffect">
                                  <p:stCondLst>
                                    <p:cond delay="0"/>
                                  </p:stCondLst>
                                  <p:childTnLst>
                                    <p:set>
                                      <p:cBhvr rctx="PPT">
                                        <p:cTn id="167" dur="indefinite"/>
                                        <p:tgtEl>
                                          <p:spTgt spid="40"/>
                                        </p:tgtEl>
                                        <p:attrNameLst>
                                          <p:attrName>style.opacity</p:attrName>
                                        </p:attrNameLst>
                                      </p:cBhvr>
                                      <p:to>
                                        <p:strVal val="0.5"/>
                                      </p:to>
                                    </p:set>
                                    <p:animEffect filter="image" prLst="opacity: 0.5">
                                      <p:cBhvr rctx="IE">
                                        <p:cTn id="168" dur="indefinite"/>
                                        <p:tgtEl>
                                          <p:spTgt spid="40"/>
                                        </p:tgtEl>
                                      </p:cBhvr>
                                    </p:animEffect>
                                  </p:childTnLst>
                                </p:cTn>
                              </p:par>
                              <p:par>
                                <p:cTn id="169" presetID="9" presetClass="emph" presetSubtype="0" nodeType="withEffect">
                                  <p:stCondLst>
                                    <p:cond delay="0"/>
                                  </p:stCondLst>
                                  <p:childTnLst>
                                    <p:set>
                                      <p:cBhvr rctx="PPT">
                                        <p:cTn id="170" dur="indefinite"/>
                                        <p:tgtEl>
                                          <p:spTgt spid="50"/>
                                        </p:tgtEl>
                                        <p:attrNameLst>
                                          <p:attrName>style.opacity</p:attrName>
                                        </p:attrNameLst>
                                      </p:cBhvr>
                                      <p:to>
                                        <p:strVal val="0.5"/>
                                      </p:to>
                                    </p:set>
                                    <p:animEffect filter="image" prLst="opacity: 0.5">
                                      <p:cBhvr rctx="IE">
                                        <p:cTn id="171" dur="indefinite"/>
                                        <p:tgtEl>
                                          <p:spTgt spid="50"/>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58"/>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72"/>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3" grpId="0"/>
      <p:bldP spid="64" grpId="0"/>
      <p:bldP spid="65" grpId="0"/>
      <p:bldP spid="66" grpId="0"/>
      <p:bldP spid="67" grpId="0"/>
      <p:bldP spid="68" grpId="0"/>
      <p:bldP spid="69" grpId="0"/>
      <p:bldP spid="70" grpId="0"/>
      <p:bldP spid="71" grpId="0"/>
      <p:bldP spid="7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a:t>
            </a:r>
            <a:r>
              <a:rPr lang="en-US" dirty="0" err="1" smtClean="0"/>
              <a:t>Possinymity</a:t>
            </a:r>
            <a:endParaRPr lang="en-US" dirty="0"/>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1905000" y="1600200"/>
            <a:ext cx="5257800" cy="2286000"/>
            <a:chOff x="4572000" y="3200400"/>
            <a:chExt cx="5257800" cy="2286000"/>
          </a:xfrm>
        </p:grpSpPr>
        <p:pic>
          <p:nvPicPr>
            <p:cNvPr id="5" name="Picture 4"/>
            <p:cNvPicPr>
              <a:picLocks noChangeAspect="1"/>
            </p:cNvPicPr>
            <p:nvPr/>
          </p:nvPicPr>
          <p:blipFill>
            <a:blip r:embed="rId2">
              <a:lum/>
              <a:alphaModFix/>
            </a:blip>
            <a:srcRect/>
            <a:stretch>
              <a:fillRect/>
            </a:stretch>
          </p:blipFill>
          <p:spPr>
            <a:xfrm>
              <a:off x="4572000" y="3200400"/>
              <a:ext cx="5257800" cy="2286000"/>
            </a:xfrm>
            <a:prstGeom prst="rect">
              <a:avLst/>
            </a:prstGeom>
            <a:noFill/>
            <a:ln>
              <a:noFill/>
            </a:ln>
          </p:spPr>
        </p:pic>
        <p:sp>
          <p:nvSpPr>
            <p:cNvPr id="6" name="Rectangle 5"/>
            <p:cNvSpPr/>
            <p:nvPr/>
          </p:nvSpPr>
          <p:spPr>
            <a:xfrm>
              <a:off x="4572000" y="3200400"/>
              <a:ext cx="5257800" cy="2286000"/>
            </a:xfrm>
            <a:prstGeom prst="rect">
              <a:avLst/>
            </a:prstGeom>
            <a:noFill/>
            <a:ln w="0">
              <a:solidFill>
                <a:srgbClr val="000000"/>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07088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620000" cy="1143000"/>
          </a:xfrm>
        </p:spPr>
        <p:txBody>
          <a:bodyPr/>
          <a:lstStyle/>
          <a:p>
            <a:r>
              <a:rPr lang="en-US" dirty="0" smtClean="0"/>
              <a:t>Statistical Disclosure</a:t>
            </a:r>
            <a:endParaRPr lang="en-US" dirty="0"/>
          </a:p>
        </p:txBody>
      </p:sp>
      <p:sp>
        <p:nvSpPr>
          <p:cNvPr id="33" name="Rounded Rectangle 32"/>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53"/>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1896945"/>
            <a:ext cx="3736766" cy="2140436"/>
          </a:xfrm>
          <a:prstGeom prst="rect">
            <a:avLst/>
          </a:prstGeom>
        </p:spPr>
      </p:pic>
      <p:sp>
        <p:nvSpPr>
          <p:cNvPr id="56" name="Rounded Rectangular Callout 55"/>
          <p:cNvSpPr/>
          <p:nvPr/>
        </p:nvSpPr>
        <p:spPr>
          <a:xfrm>
            <a:off x="6248400" y="1295398"/>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57" name="Rounded Rectangle 56"/>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58" name="Straight Arrow Connector 57"/>
          <p:cNvCxnSpPr>
            <a:endCxn id="57" idx="1"/>
          </p:cNvCxnSpPr>
          <p:nvPr/>
        </p:nvCxnSpPr>
        <p:spPr>
          <a:xfrm>
            <a:off x="2362200" y="28955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327769" y="28955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5">
            <a:lum/>
            <a:alphaModFix/>
          </a:blip>
          <a:srcRect/>
          <a:stretch>
            <a:fillRect/>
          </a:stretch>
        </p:blipFill>
        <p:spPr>
          <a:xfrm flipH="1">
            <a:off x="2448920" y="2621158"/>
            <a:ext cx="807840" cy="807840"/>
          </a:xfrm>
          <a:prstGeom prst="rect">
            <a:avLst/>
          </a:prstGeom>
          <a:noFill/>
          <a:ln>
            <a:noFill/>
          </a:ln>
        </p:spPr>
      </p:pic>
      <p:sp>
        <p:nvSpPr>
          <p:cNvPr id="53" name="Rounded Rectangular Callout 52"/>
          <p:cNvSpPr/>
          <p:nvPr/>
        </p:nvSpPr>
        <p:spPr>
          <a:xfrm>
            <a:off x="6261344" y="2286000"/>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Friday</a:t>
            </a:r>
            <a:r>
              <a:rPr lang="en-US" dirty="0" smtClean="0"/>
              <a:t> at 7 PM in the park for pizza and beer!</a:t>
            </a:r>
            <a:endParaRPr lang="en-US" dirty="0"/>
          </a:p>
        </p:txBody>
      </p:sp>
      <p:sp>
        <p:nvSpPr>
          <p:cNvPr id="61" name="Rounded Rectangular Callout 60"/>
          <p:cNvSpPr/>
          <p:nvPr/>
        </p:nvSpPr>
        <p:spPr>
          <a:xfrm>
            <a:off x="6248400" y="3288973"/>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Monday</a:t>
            </a:r>
            <a:r>
              <a:rPr lang="en-US" dirty="0" smtClean="0"/>
              <a:t> at 7 PM in the park for pizza and beer!</a:t>
            </a:r>
            <a:endParaRPr lang="en-US" dirty="0"/>
          </a:p>
        </p:txBody>
      </p:sp>
      <p:sp>
        <p:nvSpPr>
          <p:cNvPr id="35" name="Content Placeholder 2"/>
          <p:cNvSpPr>
            <a:spLocks noGrp="1"/>
          </p:cNvSpPr>
          <p:nvPr>
            <p:ph idx="1"/>
          </p:nvPr>
        </p:nvSpPr>
        <p:spPr>
          <a:xfrm>
            <a:off x="1656432" y="5029200"/>
            <a:ext cx="5818673" cy="1828800"/>
          </a:xfrm>
        </p:spPr>
        <p:txBody>
          <a:bodyPr>
            <a:normAutofit lnSpcReduction="10000"/>
          </a:bodyPr>
          <a:lstStyle/>
          <a:p>
            <a:pPr marL="285750" indent="-285750"/>
            <a:r>
              <a:rPr lang="en-US" dirty="0" smtClean="0"/>
              <a:t>No </a:t>
            </a:r>
            <a:r>
              <a:rPr lang="en-US" dirty="0"/>
              <a:t>message, no change in status</a:t>
            </a:r>
          </a:p>
          <a:p>
            <a:pPr marL="285750" indent="-285750"/>
            <a:r>
              <a:rPr lang="en-US" dirty="0"/>
              <a:t>Message, change in </a:t>
            </a:r>
            <a:r>
              <a:rPr lang="en-US" dirty="0" smtClean="0"/>
              <a:t>status</a:t>
            </a:r>
          </a:p>
          <a:p>
            <a:pPr marL="285750" indent="-285750"/>
            <a:r>
              <a:rPr lang="en-US" dirty="0" smtClean="0"/>
              <a:t>Too few users, no message</a:t>
            </a:r>
          </a:p>
          <a:p>
            <a:pPr marL="285750" indent="-285750"/>
            <a:r>
              <a:rPr lang="en-US" dirty="0" smtClean="0"/>
              <a:t>No protection from statistical disclosure</a:t>
            </a:r>
            <a:endParaRPr lang="en-US" dirty="0"/>
          </a:p>
        </p:txBody>
      </p:sp>
      <p:sp>
        <p:nvSpPr>
          <p:cNvPr id="63" name="TextBox 62"/>
          <p:cNvSpPr txBox="1"/>
          <p:nvPr/>
        </p:nvSpPr>
        <p:spPr>
          <a:xfrm>
            <a:off x="5867400" y="457200"/>
            <a:ext cx="2470548" cy="492443"/>
          </a:xfrm>
          <a:prstGeom prst="rect">
            <a:avLst/>
          </a:prstGeom>
          <a:noFill/>
        </p:spPr>
        <p:txBody>
          <a:bodyPr wrap="none" rtlCol="0">
            <a:spAutoFit/>
          </a:bodyPr>
          <a:lstStyle/>
          <a:p>
            <a:r>
              <a:rPr lang="en-US" sz="2600" dirty="0" smtClean="0"/>
              <a:t>One week later…</a:t>
            </a:r>
            <a:endParaRPr lang="en-US" sz="2600" dirty="0"/>
          </a:p>
        </p:txBody>
      </p:sp>
      <p:sp>
        <p:nvSpPr>
          <p:cNvPr id="64" name="TextBox 63"/>
          <p:cNvSpPr txBox="1"/>
          <p:nvPr/>
        </p:nvSpPr>
        <p:spPr>
          <a:xfrm>
            <a:off x="5181600" y="457200"/>
            <a:ext cx="3231719" cy="492443"/>
          </a:xfrm>
          <a:prstGeom prst="rect">
            <a:avLst/>
          </a:prstGeom>
          <a:noFill/>
        </p:spPr>
        <p:txBody>
          <a:bodyPr wrap="none" rtlCol="0">
            <a:spAutoFit/>
          </a:bodyPr>
          <a:lstStyle/>
          <a:p>
            <a:r>
              <a:rPr lang="en-US" sz="2600" dirty="0" smtClean="0"/>
              <a:t>A few moments later…</a:t>
            </a:r>
            <a:endParaRPr lang="en-US" sz="2600" dirty="0"/>
          </a:p>
        </p:txBody>
      </p:sp>
      <p:sp>
        <p:nvSpPr>
          <p:cNvPr id="65" name="Oval 64"/>
          <p:cNvSpPr/>
          <p:nvPr/>
        </p:nvSpPr>
        <p:spPr>
          <a:xfrm>
            <a:off x="1772153" y="2503047"/>
            <a:ext cx="672235" cy="993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ular Callout 65"/>
          <p:cNvSpPr/>
          <p:nvPr/>
        </p:nvSpPr>
        <p:spPr>
          <a:xfrm>
            <a:off x="3294967" y="1761787"/>
            <a:ext cx="2127369" cy="457200"/>
          </a:xfrm>
          <a:prstGeom prst="wedgeRoundRectCallout">
            <a:avLst>
              <a:gd name="adj1" fmla="val -70007"/>
              <a:gd name="adj2" fmla="val 2008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t>Ahh</a:t>
            </a:r>
            <a:r>
              <a:rPr lang="en-US" dirty="0" smtClean="0"/>
              <a:t>… I think it’s you!</a:t>
            </a:r>
            <a:endParaRPr lang="en-US" dirty="0"/>
          </a:p>
        </p:txBody>
      </p:sp>
    </p:spTree>
    <p:extLst>
      <p:ext uri="{BB962C8B-B14F-4D97-AF65-F5344CB8AC3E}">
        <p14:creationId xmlns:p14="http://schemas.microsoft.com/office/powerpoint/2010/main" val="38761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42"/>
                                        </p:tgtEl>
                                        <p:attrNameLst>
                                          <p:attrName>style.opacity</p:attrName>
                                        </p:attrNameLst>
                                      </p:cBhvr>
                                      <p:to>
                                        <p:strVal val="0.5"/>
                                      </p:to>
                                    </p:set>
                                    <p:animEffect filter="image" prLst="opacity: 0.5">
                                      <p:cBhvr rctx="IE">
                                        <p:cTn id="29" dur="indefinite"/>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6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58"/>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6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42"/>
                                        </p:tgtEl>
                                        <p:attrNameLst>
                                          <p:attrName>style.opacity</p:attrName>
                                        </p:attrNameLst>
                                      </p:cBhvr>
                                      <p:to>
                                        <p:strVal val="1"/>
                                      </p:to>
                                    </p:set>
                                    <p:animEffect filter="image" prLst="opacity: 1">
                                      <p:cBhvr rctx="IE">
                                        <p:cTn id="56" dur="indefinite"/>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2" nodeType="clickEffect">
                                  <p:stCondLst>
                                    <p:cond delay="0"/>
                                  </p:stCondLst>
                                  <p:childTnLst>
                                    <p:set>
                                      <p:cBhvr>
                                        <p:cTn id="72" dur="1" fill="hold">
                                          <p:stCondLst>
                                            <p:cond delay="0"/>
                                          </p:stCondLst>
                                        </p:cTn>
                                        <p:tgtEl>
                                          <p:spTgt spid="6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5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3"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9" presetClass="emph" presetSubtype="0" nodeType="clickEffect">
                                  <p:stCondLst>
                                    <p:cond delay="0"/>
                                  </p:stCondLst>
                                  <p:childTnLst>
                                    <p:set>
                                      <p:cBhvr rctx="PPT">
                                        <p:cTn id="86" dur="indefinite"/>
                                        <p:tgtEl>
                                          <p:spTgt spid="42"/>
                                        </p:tgtEl>
                                        <p:attrNameLst>
                                          <p:attrName>style.opacity</p:attrName>
                                        </p:attrNameLst>
                                      </p:cBhvr>
                                      <p:to>
                                        <p:strVal val="0.5"/>
                                      </p:to>
                                    </p:set>
                                    <p:animEffect filter="image" prLst="opacity: 0.5">
                                      <p:cBhvr rctx="IE">
                                        <p:cTn id="87" dur="indefinite"/>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4" nodeType="clickEffect">
                                  <p:stCondLst>
                                    <p:cond delay="0"/>
                                  </p:stCondLst>
                                  <p:childTnLst>
                                    <p:set>
                                      <p:cBhvr>
                                        <p:cTn id="99" dur="1" fill="hold">
                                          <p:stCondLst>
                                            <p:cond delay="0"/>
                                          </p:stCondLst>
                                        </p:cTn>
                                        <p:tgtEl>
                                          <p:spTgt spid="6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58"/>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5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9" presetClass="emph" presetSubtype="0" nodeType="clickEffect">
                                  <p:stCondLst>
                                    <p:cond delay="0"/>
                                  </p:stCondLst>
                                  <p:childTnLst>
                                    <p:set>
                                      <p:cBhvr rctx="PPT">
                                        <p:cTn id="113" dur="indefinite"/>
                                        <p:tgtEl>
                                          <p:spTgt spid="42"/>
                                        </p:tgtEl>
                                        <p:attrNameLst>
                                          <p:attrName>style.opacity</p:attrName>
                                        </p:attrNameLst>
                                      </p:cBhvr>
                                      <p:to>
                                        <p:strVal val="1"/>
                                      </p:to>
                                    </p:set>
                                    <p:animEffect filter="image" prLst="opacity: 1">
                                      <p:cBhvr rctx="IE">
                                        <p:cTn id="114" dur="indefinite"/>
                                        <p:tgtEl>
                                          <p:spTgt spid="42"/>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3" grpId="0" animBg="1"/>
      <p:bldP spid="61" grpId="0" animBg="1"/>
      <p:bldP spid="63" grpId="0"/>
      <p:bldP spid="63" grpId="1"/>
      <p:bldP spid="63" grpId="2"/>
      <p:bldP spid="64" grpId="0"/>
      <p:bldP spid="64" grpId="2"/>
      <p:bldP spid="64" grpId="3"/>
      <p:bldP spid="64" grpId="4"/>
      <p:bldP spid="65"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534400" cy="1143000"/>
          </a:xfrm>
        </p:spPr>
        <p:txBody>
          <a:bodyPr/>
          <a:lstStyle/>
          <a:p>
            <a:r>
              <a:rPr lang="en-US" sz="4000" dirty="0" smtClean="0"/>
              <a:t>Example Statistical Disclosure Adversary</a:t>
            </a:r>
            <a:endParaRPr lang="en-US" sz="40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02" t="25481" r="16173" b="18529"/>
          <a:stretch/>
        </p:blipFill>
        <p:spPr bwMode="auto">
          <a:xfrm>
            <a:off x="457200" y="1143000"/>
            <a:ext cx="7519387" cy="537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5410200" y="3220253"/>
            <a:ext cx="685800" cy="58974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43600" y="2743200"/>
            <a:ext cx="2057400" cy="954107"/>
          </a:xfrm>
          <a:prstGeom prst="rect">
            <a:avLst/>
          </a:prstGeom>
          <a:noFill/>
        </p:spPr>
        <p:txBody>
          <a:bodyPr wrap="square" rtlCol="0">
            <a:spAutoFit/>
          </a:bodyPr>
          <a:lstStyle/>
          <a:p>
            <a:pPr algn="ctr"/>
            <a:r>
              <a:rPr lang="en-US" sz="2800" dirty="0" smtClean="0"/>
              <a:t>Not very anonymous</a:t>
            </a:r>
            <a:endParaRPr lang="en-US" sz="2800" dirty="0"/>
          </a:p>
        </p:txBody>
      </p:sp>
      <p:cxnSp>
        <p:nvCxnSpPr>
          <p:cNvPr id="9" name="Straight Arrow Connector 8"/>
          <p:cNvCxnSpPr/>
          <p:nvPr/>
        </p:nvCxnSpPr>
        <p:spPr>
          <a:xfrm>
            <a:off x="6905172" y="1898576"/>
            <a:ext cx="410028" cy="61602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43171" y="944469"/>
            <a:ext cx="2057400" cy="954107"/>
          </a:xfrm>
          <a:prstGeom prst="rect">
            <a:avLst/>
          </a:prstGeom>
          <a:noFill/>
        </p:spPr>
        <p:txBody>
          <a:bodyPr wrap="square" rtlCol="0">
            <a:spAutoFit/>
          </a:bodyPr>
          <a:lstStyle/>
          <a:p>
            <a:pPr algn="ctr"/>
            <a:r>
              <a:rPr lang="en-US" sz="2800" dirty="0" smtClean="0"/>
              <a:t>Seems anonymous</a:t>
            </a:r>
            <a:endParaRPr lang="en-US" sz="2800" dirty="0"/>
          </a:p>
        </p:txBody>
      </p:sp>
      <p:cxnSp>
        <p:nvCxnSpPr>
          <p:cNvPr id="11" name="Straight Arrow Connector 10"/>
          <p:cNvCxnSpPr/>
          <p:nvPr/>
        </p:nvCxnSpPr>
        <p:spPr>
          <a:xfrm flipH="1">
            <a:off x="3583708" y="1676400"/>
            <a:ext cx="633185" cy="4600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95700" y="838200"/>
            <a:ext cx="2057400" cy="954107"/>
          </a:xfrm>
          <a:prstGeom prst="rect">
            <a:avLst/>
          </a:prstGeom>
          <a:noFill/>
        </p:spPr>
        <p:txBody>
          <a:bodyPr wrap="square" rtlCol="0">
            <a:spAutoFit/>
          </a:bodyPr>
          <a:lstStyle/>
          <a:p>
            <a:pPr algn="ctr"/>
            <a:r>
              <a:rPr lang="en-US" sz="2800" dirty="0" smtClean="0"/>
              <a:t>Measured </a:t>
            </a:r>
            <a:r>
              <a:rPr lang="en-US" sz="2800" dirty="0" err="1"/>
              <a:t>p</a:t>
            </a:r>
            <a:r>
              <a:rPr lang="en-US" sz="2800" dirty="0" err="1" smtClean="0"/>
              <a:t>ossinymity</a:t>
            </a:r>
            <a:endParaRPr lang="en-US" sz="2800" dirty="0"/>
          </a:p>
        </p:txBody>
      </p:sp>
      <p:cxnSp>
        <p:nvCxnSpPr>
          <p:cNvPr id="13" name="Straight Arrow Connector 12"/>
          <p:cNvCxnSpPr/>
          <p:nvPr/>
        </p:nvCxnSpPr>
        <p:spPr>
          <a:xfrm flipV="1">
            <a:off x="3200401" y="2286000"/>
            <a:ext cx="1" cy="10688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55008" y="3354892"/>
            <a:ext cx="2057400" cy="954107"/>
          </a:xfrm>
          <a:prstGeom prst="rect">
            <a:avLst/>
          </a:prstGeom>
          <a:noFill/>
        </p:spPr>
        <p:txBody>
          <a:bodyPr wrap="square" rtlCol="0">
            <a:spAutoFit/>
          </a:bodyPr>
          <a:lstStyle/>
          <a:p>
            <a:pPr algn="ctr"/>
            <a:r>
              <a:rPr lang="en-US" sz="2800" dirty="0" smtClean="0"/>
              <a:t>Effective anonymity</a:t>
            </a:r>
            <a:endParaRPr lang="en-US" sz="2800" dirty="0"/>
          </a:p>
        </p:txBody>
      </p:sp>
      <p:cxnSp>
        <p:nvCxnSpPr>
          <p:cNvPr id="18" name="Straight Arrow Connector 17"/>
          <p:cNvCxnSpPr/>
          <p:nvPr/>
        </p:nvCxnSpPr>
        <p:spPr>
          <a:xfrm>
            <a:off x="4495800" y="4231753"/>
            <a:ext cx="20574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76584" y="1676400"/>
            <a:ext cx="357416" cy="457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171871" y="3697307"/>
            <a:ext cx="189450" cy="90656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04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371270" y="1600202"/>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8305800" cy="1143000"/>
          </a:xfrm>
        </p:spPr>
        <p:txBody>
          <a:bodyPr/>
          <a:lstStyle/>
          <a:p>
            <a:r>
              <a:rPr lang="en-US" dirty="0" smtClean="0"/>
              <a:t>Need for Anonymity</a:t>
            </a:r>
            <a:endParaRPr lang="en-US" dirty="0"/>
          </a:p>
        </p:txBody>
      </p:sp>
      <p:pic>
        <p:nvPicPr>
          <p:cNvPr id="1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4156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171692" y="5725180"/>
            <a:ext cx="1800108" cy="523220"/>
          </a:xfrm>
          <a:prstGeom prst="rect">
            <a:avLst/>
          </a:prstGeom>
          <a:noFill/>
        </p:spPr>
        <p:txBody>
          <a:bodyPr wrap="none" rtlCol="0">
            <a:spAutoFit/>
          </a:bodyPr>
          <a:lstStyle/>
          <a:p>
            <a:r>
              <a:rPr lang="en-US" sz="2800" dirty="0" err="1" smtClean="0"/>
              <a:t>No</a:t>
            </a:r>
            <a:r>
              <a:rPr lang="en-US" sz="2800" b="1" dirty="0" err="1" smtClean="0"/>
              <a:t>fun</a:t>
            </a:r>
            <a:r>
              <a:rPr lang="en-US" sz="2800" dirty="0" err="1" smtClean="0"/>
              <a:t>istan</a:t>
            </a:r>
            <a:endParaRPr lang="en-US" sz="2800" dirty="0"/>
          </a:p>
        </p:txBody>
      </p:sp>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5045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429669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446569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9325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40386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42075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331186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26670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8359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204267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221167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7845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95357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16764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310449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ounded Rectangular Callout 38"/>
          <p:cNvSpPr/>
          <p:nvPr/>
        </p:nvSpPr>
        <p:spPr>
          <a:xfrm>
            <a:off x="2987606" y="1797122"/>
            <a:ext cx="1916474" cy="914400"/>
          </a:xfrm>
          <a:prstGeom prst="wedgeRoundRectCallout">
            <a:avLst>
              <a:gd name="adj1" fmla="val -110530"/>
              <a:gd name="adj2" fmla="val 861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pic>
        <p:nvPicPr>
          <p:cNvPr id="49" name="Picture 48"/>
          <p:cNvPicPr>
            <a:picLocks noChangeAspect="1"/>
          </p:cNvPicPr>
          <p:nvPr/>
        </p:nvPicPr>
        <p:blipFill>
          <a:blip r:embed="rId4">
            <a:lum/>
            <a:alphaModFix/>
          </a:blip>
          <a:srcRect/>
          <a:stretch>
            <a:fillRect/>
          </a:stretch>
        </p:blipFill>
        <p:spPr>
          <a:xfrm flipH="1">
            <a:off x="2448920" y="3306960"/>
            <a:ext cx="807840" cy="807840"/>
          </a:xfrm>
          <a:prstGeom prst="rect">
            <a:avLst/>
          </a:prstGeom>
          <a:noFill/>
          <a:ln>
            <a:noFill/>
          </a:ln>
        </p:spPr>
      </p:pic>
      <p:sp>
        <p:nvSpPr>
          <p:cNvPr id="32" name="Rounded Rectangular Callout 31"/>
          <p:cNvSpPr/>
          <p:nvPr/>
        </p:nvSpPr>
        <p:spPr>
          <a:xfrm>
            <a:off x="3181120" y="2848239"/>
            <a:ext cx="1771880" cy="580270"/>
          </a:xfrm>
          <a:prstGeom prst="wedgeRoundRectCallout">
            <a:avLst>
              <a:gd name="adj1" fmla="val -69783"/>
              <a:gd name="adj2" fmla="val 817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t>Hahaha</a:t>
            </a:r>
            <a:r>
              <a:rPr lang="en-US" dirty="0" smtClean="0"/>
              <a:t>! Got you! No fun for you!!!</a:t>
            </a:r>
            <a:endParaRPr lang="en-US" dirty="0"/>
          </a:p>
        </p:txBody>
      </p:sp>
    </p:spTree>
    <p:extLst>
      <p:ext uri="{BB962C8B-B14F-4D97-AF65-F5344CB8AC3E}">
        <p14:creationId xmlns:p14="http://schemas.microsoft.com/office/powerpoint/2010/main" val="36389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P spid="3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Greater Challenge</a:t>
            </a:r>
            <a:endParaRPr lang="en-US" dirty="0"/>
          </a:p>
        </p:txBody>
      </p:sp>
      <p:sp>
        <p:nvSpPr>
          <p:cNvPr id="3" name="Content Placeholder 2"/>
          <p:cNvSpPr>
            <a:spLocks noGrp="1"/>
          </p:cNvSpPr>
          <p:nvPr>
            <p:ph idx="1"/>
          </p:nvPr>
        </p:nvSpPr>
        <p:spPr/>
        <p:txBody>
          <a:bodyPr>
            <a:normAutofit/>
          </a:bodyPr>
          <a:lstStyle/>
          <a:p>
            <a:r>
              <a:rPr lang="en-US" sz="3200" dirty="0" err="1" smtClean="0"/>
              <a:t>Possinymity</a:t>
            </a:r>
            <a:r>
              <a:rPr lang="en-US" sz="3200" dirty="0" smtClean="0"/>
              <a:t> provides plausible deniability</a:t>
            </a:r>
          </a:p>
          <a:p>
            <a:pPr lvl="1"/>
            <a:r>
              <a:rPr lang="en-US" sz="3000" dirty="0" smtClean="0"/>
              <a:t>May be sufficient as a legal defense</a:t>
            </a:r>
          </a:p>
          <a:p>
            <a:pPr lvl="1"/>
            <a:r>
              <a:rPr lang="en-US" sz="3000" dirty="0" smtClean="0"/>
              <a:t>May be insufficient in </a:t>
            </a:r>
            <a:r>
              <a:rPr lang="en-US" sz="3000" dirty="0" err="1" smtClean="0"/>
              <a:t>Nofunistan</a:t>
            </a:r>
            <a:endParaRPr lang="en-US" sz="3000" dirty="0" smtClean="0"/>
          </a:p>
          <a:p>
            <a:r>
              <a:rPr lang="en-US" sz="3200" dirty="0" smtClean="0"/>
              <a:t>Conclusion: Anonymity sets alone are not sufficient for buddies</a:t>
            </a:r>
          </a:p>
          <a:p>
            <a:r>
              <a:rPr lang="en-US" sz="3200" dirty="0" smtClean="0"/>
              <a:t>Next step: </a:t>
            </a:r>
            <a:r>
              <a:rPr lang="en-US" sz="3200" dirty="0" err="1" smtClean="0"/>
              <a:t>Indistinguishability</a:t>
            </a:r>
            <a:r>
              <a:rPr lang="en-US" sz="3200" dirty="0" smtClean="0"/>
              <a:t>!</a:t>
            </a:r>
            <a:endParaRPr lang="en-US" sz="3200" dirty="0"/>
          </a:p>
        </p:txBody>
      </p:sp>
    </p:spTree>
    <p:extLst>
      <p:ext uri="{BB962C8B-B14F-4D97-AF65-F5344CB8AC3E}">
        <p14:creationId xmlns:p14="http://schemas.microsoft.com/office/powerpoint/2010/main" val="35309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Indinymity</a:t>
            </a:r>
            <a:endParaRPr lang="en-US" dirty="0"/>
          </a:p>
        </p:txBody>
      </p:sp>
      <p:sp>
        <p:nvSpPr>
          <p:cNvPr id="33" name="Rounded Rectangle 32"/>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53"/>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1896945"/>
            <a:ext cx="3736766" cy="2140436"/>
          </a:xfrm>
          <a:prstGeom prst="rect">
            <a:avLst/>
          </a:prstGeom>
        </p:spPr>
      </p:pic>
      <p:sp>
        <p:nvSpPr>
          <p:cNvPr id="56" name="Rounded Rectangular Callout 55"/>
          <p:cNvSpPr/>
          <p:nvPr/>
        </p:nvSpPr>
        <p:spPr>
          <a:xfrm>
            <a:off x="6248400" y="1295398"/>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57" name="Rounded Rectangle 56"/>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58" name="Straight Arrow Connector 57"/>
          <p:cNvCxnSpPr>
            <a:endCxn id="57" idx="1"/>
          </p:cNvCxnSpPr>
          <p:nvPr/>
        </p:nvCxnSpPr>
        <p:spPr>
          <a:xfrm>
            <a:off x="2362200" y="28955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327769" y="28955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5">
            <a:lum/>
            <a:alphaModFix/>
          </a:blip>
          <a:srcRect/>
          <a:stretch>
            <a:fillRect/>
          </a:stretch>
        </p:blipFill>
        <p:spPr>
          <a:xfrm flipH="1">
            <a:off x="2448920" y="2621158"/>
            <a:ext cx="807840" cy="807840"/>
          </a:xfrm>
          <a:prstGeom prst="rect">
            <a:avLst/>
          </a:prstGeom>
          <a:noFill/>
          <a:ln>
            <a:noFill/>
          </a:ln>
        </p:spPr>
      </p:pic>
      <p:sp>
        <p:nvSpPr>
          <p:cNvPr id="53" name="Rounded Rectangular Callout 52"/>
          <p:cNvSpPr/>
          <p:nvPr/>
        </p:nvSpPr>
        <p:spPr>
          <a:xfrm>
            <a:off x="6261344" y="2286000"/>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Friday</a:t>
            </a:r>
            <a:r>
              <a:rPr lang="en-US" dirty="0" smtClean="0"/>
              <a:t> at 7 PM in the park for pizza and beer!</a:t>
            </a:r>
            <a:endParaRPr lang="en-US" dirty="0"/>
          </a:p>
        </p:txBody>
      </p:sp>
      <p:sp>
        <p:nvSpPr>
          <p:cNvPr id="61" name="Rounded Rectangular Callout 60"/>
          <p:cNvSpPr/>
          <p:nvPr/>
        </p:nvSpPr>
        <p:spPr>
          <a:xfrm>
            <a:off x="6248400" y="3288973"/>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Monday</a:t>
            </a:r>
            <a:r>
              <a:rPr lang="en-US" dirty="0" smtClean="0"/>
              <a:t> at 7 PM in the park for pizza and beer!</a:t>
            </a:r>
            <a:endParaRPr lang="en-US" dirty="0"/>
          </a:p>
        </p:txBody>
      </p:sp>
      <p:sp>
        <p:nvSpPr>
          <p:cNvPr id="35" name="Content Placeholder 2"/>
          <p:cNvSpPr>
            <a:spLocks noGrp="1"/>
          </p:cNvSpPr>
          <p:nvPr>
            <p:ph idx="1"/>
          </p:nvPr>
        </p:nvSpPr>
        <p:spPr>
          <a:xfrm>
            <a:off x="371270" y="5257800"/>
            <a:ext cx="7966678" cy="1828800"/>
          </a:xfrm>
        </p:spPr>
        <p:txBody>
          <a:bodyPr>
            <a:noAutofit/>
          </a:bodyPr>
          <a:lstStyle/>
          <a:p>
            <a:pPr marL="285750" indent="-285750"/>
            <a:r>
              <a:rPr lang="en-US" sz="2800" dirty="0" smtClean="0"/>
              <a:t>One member goes offline, others follow – buddy set</a:t>
            </a:r>
          </a:p>
          <a:p>
            <a:pPr marL="285750" indent="-285750"/>
            <a:r>
              <a:rPr lang="en-US" sz="2800" dirty="0" smtClean="0"/>
              <a:t>All buddies in a set must be online for any to post</a:t>
            </a:r>
          </a:p>
        </p:txBody>
      </p:sp>
      <p:sp>
        <p:nvSpPr>
          <p:cNvPr id="63" name="TextBox 62"/>
          <p:cNvSpPr txBox="1"/>
          <p:nvPr/>
        </p:nvSpPr>
        <p:spPr>
          <a:xfrm>
            <a:off x="5867400" y="457200"/>
            <a:ext cx="2470548" cy="492443"/>
          </a:xfrm>
          <a:prstGeom prst="rect">
            <a:avLst/>
          </a:prstGeom>
          <a:noFill/>
        </p:spPr>
        <p:txBody>
          <a:bodyPr wrap="none" rtlCol="0">
            <a:spAutoFit/>
          </a:bodyPr>
          <a:lstStyle/>
          <a:p>
            <a:r>
              <a:rPr lang="en-US" sz="2600" dirty="0" smtClean="0"/>
              <a:t>One week later…</a:t>
            </a:r>
            <a:endParaRPr lang="en-US" sz="2600" dirty="0"/>
          </a:p>
        </p:txBody>
      </p:sp>
      <p:sp>
        <p:nvSpPr>
          <p:cNvPr id="64" name="TextBox 63"/>
          <p:cNvSpPr txBox="1"/>
          <p:nvPr/>
        </p:nvSpPr>
        <p:spPr>
          <a:xfrm>
            <a:off x="5181600" y="457200"/>
            <a:ext cx="3231719" cy="492443"/>
          </a:xfrm>
          <a:prstGeom prst="rect">
            <a:avLst/>
          </a:prstGeom>
          <a:noFill/>
        </p:spPr>
        <p:txBody>
          <a:bodyPr wrap="none" rtlCol="0">
            <a:spAutoFit/>
          </a:bodyPr>
          <a:lstStyle/>
          <a:p>
            <a:r>
              <a:rPr lang="en-US" sz="2600" dirty="0" smtClean="0"/>
              <a:t>A few moments later…</a:t>
            </a:r>
            <a:endParaRPr lang="en-US" sz="2600" dirty="0"/>
          </a:p>
        </p:txBody>
      </p:sp>
      <p:sp>
        <p:nvSpPr>
          <p:cNvPr id="66" name="Rounded Rectangular Callout 65"/>
          <p:cNvSpPr/>
          <p:nvPr/>
        </p:nvSpPr>
        <p:spPr>
          <a:xfrm>
            <a:off x="3294967" y="1761787"/>
            <a:ext cx="2127369" cy="457200"/>
          </a:xfrm>
          <a:prstGeom prst="wedgeRoundRectCallout">
            <a:avLst>
              <a:gd name="adj1" fmla="val -70007"/>
              <a:gd name="adj2" fmla="val 2008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I have my doubts…</a:t>
            </a:r>
            <a:endParaRPr lang="en-US" dirty="0"/>
          </a:p>
        </p:txBody>
      </p:sp>
    </p:spTree>
    <p:extLst>
      <p:ext uri="{BB962C8B-B14F-4D97-AF65-F5344CB8AC3E}">
        <p14:creationId xmlns:p14="http://schemas.microsoft.com/office/powerpoint/2010/main" val="151155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42"/>
                                        </p:tgtEl>
                                        <p:attrNameLst>
                                          <p:attrName>style.opacity</p:attrName>
                                        </p:attrNameLst>
                                      </p:cBhvr>
                                      <p:to>
                                        <p:strVal val="0.5"/>
                                      </p:to>
                                    </p:set>
                                    <p:animEffect filter="image" prLst="opacity: 0.5">
                                      <p:cBhvr rctx="IE">
                                        <p:cTn id="29" dur="indefinite"/>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mph" presetSubtype="0" nodeType="clickEffect">
                                  <p:stCondLst>
                                    <p:cond delay="0"/>
                                  </p:stCondLst>
                                  <p:childTnLst>
                                    <p:set>
                                      <p:cBhvr rctx="PPT">
                                        <p:cTn id="37" dur="indefinite"/>
                                        <p:tgtEl>
                                          <p:spTgt spid="39"/>
                                        </p:tgtEl>
                                        <p:attrNameLst>
                                          <p:attrName>style.opacity</p:attrName>
                                        </p:attrNameLst>
                                      </p:cBhvr>
                                      <p:to>
                                        <p:strVal val="0.5"/>
                                      </p:to>
                                    </p:set>
                                    <p:animEffect filter="image" prLst="opacity: 0.5">
                                      <p:cBhvr rctx="IE">
                                        <p:cTn id="38" dur="indefinite"/>
                                        <p:tgtEl>
                                          <p:spTgt spid="39"/>
                                        </p:tgtEl>
                                      </p:cBhvr>
                                    </p:animEffect>
                                  </p:childTnLst>
                                </p:cTn>
                              </p:par>
                              <p:par>
                                <p:cTn id="39" presetID="9" presetClass="emph" presetSubtype="0" nodeType="withEffect">
                                  <p:stCondLst>
                                    <p:cond delay="0"/>
                                  </p:stCondLst>
                                  <p:childTnLst>
                                    <p:set>
                                      <p:cBhvr rctx="PPT">
                                        <p:cTn id="40" dur="indefinite"/>
                                        <p:tgtEl>
                                          <p:spTgt spid="37"/>
                                        </p:tgtEl>
                                        <p:attrNameLst>
                                          <p:attrName>style.opacity</p:attrName>
                                        </p:attrNameLst>
                                      </p:cBhvr>
                                      <p:to>
                                        <p:strVal val="0.5"/>
                                      </p:to>
                                    </p:set>
                                    <p:animEffect filter="image" prLst="opacity: 0.5">
                                      <p:cBhvr rctx="IE">
                                        <p:cTn id="41" dur="indefinite"/>
                                        <p:tgtEl>
                                          <p:spTgt spid="37"/>
                                        </p:tgtEl>
                                      </p:cBhvr>
                                    </p:animEffect>
                                  </p:childTnLst>
                                </p:cTn>
                              </p:par>
                              <p:par>
                                <p:cTn id="42" presetID="9" presetClass="emph" presetSubtype="0" nodeType="withEffect">
                                  <p:stCondLst>
                                    <p:cond delay="0"/>
                                  </p:stCondLst>
                                  <p:childTnLst>
                                    <p:set>
                                      <p:cBhvr rctx="PPT">
                                        <p:cTn id="43" dur="indefinite"/>
                                        <p:tgtEl>
                                          <p:spTgt spid="51"/>
                                        </p:tgtEl>
                                        <p:attrNameLst>
                                          <p:attrName>style.opacity</p:attrName>
                                        </p:attrNameLst>
                                      </p:cBhvr>
                                      <p:to>
                                        <p:strVal val="0.5"/>
                                      </p:to>
                                    </p:set>
                                    <p:animEffect filter="image" prLst="opacity: 0.5">
                                      <p:cBhvr rctx="IE">
                                        <p:cTn id="44" dur="indefinite"/>
                                        <p:tgtEl>
                                          <p:spTgt spid="51"/>
                                        </p:tgtEl>
                                      </p:cBhvr>
                                    </p:animEffect>
                                  </p:childTnLst>
                                </p:cTn>
                              </p:par>
                              <p:par>
                                <p:cTn id="45" presetID="9" presetClass="emph" presetSubtype="0" nodeType="withEffect">
                                  <p:stCondLst>
                                    <p:cond delay="0"/>
                                  </p:stCondLst>
                                  <p:childTnLst>
                                    <p:set>
                                      <p:cBhvr rctx="PPT">
                                        <p:cTn id="46" dur="indefinite"/>
                                        <p:tgtEl>
                                          <p:spTgt spid="46"/>
                                        </p:tgtEl>
                                        <p:attrNameLst>
                                          <p:attrName>style.opacity</p:attrName>
                                        </p:attrNameLst>
                                      </p:cBhvr>
                                      <p:to>
                                        <p:strVal val="0.5"/>
                                      </p:to>
                                    </p:set>
                                    <p:animEffect filter="image" prLst="opacity: 0.5">
                                      <p:cBhvr rctx="IE">
                                        <p:cTn id="47" dur="indefinite"/>
                                        <p:tgtEl>
                                          <p:spTgt spid="46"/>
                                        </p:tgtEl>
                                      </p:cBhvr>
                                    </p:animEffect>
                                  </p:childTnLst>
                                </p:cTn>
                              </p:par>
                              <p:par>
                                <p:cTn id="48" presetID="9" presetClass="emph" presetSubtype="0" nodeType="withEffect">
                                  <p:stCondLst>
                                    <p:cond delay="0"/>
                                  </p:stCondLst>
                                  <p:childTnLst>
                                    <p:set>
                                      <p:cBhvr rctx="PPT">
                                        <p:cTn id="49" dur="indefinite"/>
                                        <p:tgtEl>
                                          <p:spTgt spid="48"/>
                                        </p:tgtEl>
                                        <p:attrNameLst>
                                          <p:attrName>style.opacity</p:attrName>
                                        </p:attrNameLst>
                                      </p:cBhvr>
                                      <p:to>
                                        <p:strVal val="0.5"/>
                                      </p:to>
                                    </p:set>
                                    <p:animEffect filter="image" prLst="opacity: 0.5">
                                      <p:cBhvr rctx="IE">
                                        <p:cTn id="50" dur="indefinite"/>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5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mph" presetSubtype="0" nodeType="clickEffect">
                                  <p:stCondLst>
                                    <p:cond delay="0"/>
                                  </p:stCondLst>
                                  <p:childTnLst>
                                    <p:set>
                                      <p:cBhvr rctx="PPT">
                                        <p:cTn id="76" dur="indefinite"/>
                                        <p:tgtEl>
                                          <p:spTgt spid="42"/>
                                        </p:tgtEl>
                                        <p:attrNameLst>
                                          <p:attrName>style.opacity</p:attrName>
                                        </p:attrNameLst>
                                      </p:cBhvr>
                                      <p:to>
                                        <p:strVal val="1"/>
                                      </p:to>
                                    </p:set>
                                    <p:animEffect filter="image" prLst="opacity: 1">
                                      <p:cBhvr rctx="IE">
                                        <p:cTn id="77" dur="indefinite"/>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nodeType="clickEffect">
                                  <p:stCondLst>
                                    <p:cond delay="0"/>
                                  </p:stCondLst>
                                  <p:childTnLst>
                                    <p:set>
                                      <p:cBhvr rctx="PPT">
                                        <p:cTn id="81" dur="indefinite"/>
                                        <p:tgtEl>
                                          <p:spTgt spid="39"/>
                                        </p:tgtEl>
                                        <p:attrNameLst>
                                          <p:attrName>style.opacity</p:attrName>
                                        </p:attrNameLst>
                                      </p:cBhvr>
                                      <p:to>
                                        <p:strVal val="1"/>
                                      </p:to>
                                    </p:set>
                                    <p:animEffect filter="image" prLst="opacity: 1">
                                      <p:cBhvr rctx="IE">
                                        <p:cTn id="82" dur="indefinite"/>
                                        <p:tgtEl>
                                          <p:spTgt spid="39"/>
                                        </p:tgtEl>
                                      </p:cBhvr>
                                    </p:animEffect>
                                  </p:childTnLst>
                                </p:cTn>
                              </p:par>
                              <p:par>
                                <p:cTn id="83" presetID="9" presetClass="emph" presetSubtype="0" nodeType="withEffect">
                                  <p:stCondLst>
                                    <p:cond delay="0"/>
                                  </p:stCondLst>
                                  <p:childTnLst>
                                    <p:set>
                                      <p:cBhvr rctx="PPT">
                                        <p:cTn id="84" dur="indefinite"/>
                                        <p:tgtEl>
                                          <p:spTgt spid="37"/>
                                        </p:tgtEl>
                                        <p:attrNameLst>
                                          <p:attrName>style.opacity</p:attrName>
                                        </p:attrNameLst>
                                      </p:cBhvr>
                                      <p:to>
                                        <p:strVal val="1"/>
                                      </p:to>
                                    </p:set>
                                    <p:animEffect filter="image" prLst="opacity: 1">
                                      <p:cBhvr rctx="IE">
                                        <p:cTn id="85" dur="indefinite"/>
                                        <p:tgtEl>
                                          <p:spTgt spid="37"/>
                                        </p:tgtEl>
                                      </p:cBhvr>
                                    </p:animEffect>
                                  </p:childTnLst>
                                </p:cTn>
                              </p:par>
                              <p:par>
                                <p:cTn id="86" presetID="9" presetClass="emph" presetSubtype="0" nodeType="withEffect">
                                  <p:stCondLst>
                                    <p:cond delay="0"/>
                                  </p:stCondLst>
                                  <p:childTnLst>
                                    <p:set>
                                      <p:cBhvr rctx="PPT">
                                        <p:cTn id="87" dur="indefinite"/>
                                        <p:tgtEl>
                                          <p:spTgt spid="51"/>
                                        </p:tgtEl>
                                        <p:attrNameLst>
                                          <p:attrName>style.opacity</p:attrName>
                                        </p:attrNameLst>
                                      </p:cBhvr>
                                      <p:to>
                                        <p:strVal val="1"/>
                                      </p:to>
                                    </p:set>
                                    <p:animEffect filter="image" prLst="opacity: 1">
                                      <p:cBhvr rctx="IE">
                                        <p:cTn id="88" dur="indefinite"/>
                                        <p:tgtEl>
                                          <p:spTgt spid="51"/>
                                        </p:tgtEl>
                                      </p:cBhvr>
                                    </p:animEffect>
                                  </p:childTnLst>
                                </p:cTn>
                              </p:par>
                              <p:par>
                                <p:cTn id="89" presetID="9" presetClass="emph" presetSubtype="0" nodeType="withEffect">
                                  <p:stCondLst>
                                    <p:cond delay="0"/>
                                  </p:stCondLst>
                                  <p:childTnLst>
                                    <p:set>
                                      <p:cBhvr rctx="PPT">
                                        <p:cTn id="90" dur="indefinite"/>
                                        <p:tgtEl>
                                          <p:spTgt spid="46"/>
                                        </p:tgtEl>
                                        <p:attrNameLst>
                                          <p:attrName>style.opacity</p:attrName>
                                        </p:attrNameLst>
                                      </p:cBhvr>
                                      <p:to>
                                        <p:strVal val="1"/>
                                      </p:to>
                                    </p:set>
                                    <p:animEffect filter="image" prLst="opacity: 1">
                                      <p:cBhvr rctx="IE">
                                        <p:cTn id="91" dur="indefinite"/>
                                        <p:tgtEl>
                                          <p:spTgt spid="46"/>
                                        </p:tgtEl>
                                      </p:cBhvr>
                                    </p:animEffect>
                                  </p:childTnLst>
                                </p:cTn>
                              </p:par>
                              <p:par>
                                <p:cTn id="92" presetID="9" presetClass="emph" presetSubtype="0" nodeType="withEffect">
                                  <p:stCondLst>
                                    <p:cond delay="0"/>
                                  </p:stCondLst>
                                  <p:childTnLst>
                                    <p:set>
                                      <p:cBhvr rctx="PPT">
                                        <p:cTn id="93" dur="indefinite"/>
                                        <p:tgtEl>
                                          <p:spTgt spid="48"/>
                                        </p:tgtEl>
                                        <p:attrNameLst>
                                          <p:attrName>style.opacity</p:attrName>
                                        </p:attrNameLst>
                                      </p:cBhvr>
                                      <p:to>
                                        <p:strVal val="1"/>
                                      </p:to>
                                    </p:set>
                                    <p:animEffect filter="image" prLst="opacity: 1">
                                      <p:cBhvr rctx="IE">
                                        <p:cTn id="94" dur="indefinite"/>
                                        <p:tgtEl>
                                          <p:spTgt spid="48"/>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2" nodeType="clickEffect">
                                  <p:stCondLst>
                                    <p:cond delay="0"/>
                                  </p:stCondLst>
                                  <p:childTnLst>
                                    <p:set>
                                      <p:cBhvr>
                                        <p:cTn id="110" dur="1" fill="hold">
                                          <p:stCondLst>
                                            <p:cond delay="0"/>
                                          </p:stCondLst>
                                        </p:cTn>
                                        <p:tgtEl>
                                          <p:spTgt spid="6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8"/>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2" nodeType="clickEffect">
                                  <p:stCondLst>
                                    <p:cond delay="0"/>
                                  </p:stCondLst>
                                  <p:childTnLst>
                                    <p:set>
                                      <p:cBhvr>
                                        <p:cTn id="120" dur="1" fill="hold">
                                          <p:stCondLst>
                                            <p:cond delay="0"/>
                                          </p:stCondLst>
                                        </p:cTn>
                                        <p:tgtEl>
                                          <p:spTgt spid="6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9" presetClass="emph" presetSubtype="0" nodeType="clickEffect">
                                  <p:stCondLst>
                                    <p:cond delay="0"/>
                                  </p:stCondLst>
                                  <p:childTnLst>
                                    <p:set>
                                      <p:cBhvr rctx="PPT">
                                        <p:cTn id="124" dur="indefinite"/>
                                        <p:tgtEl>
                                          <p:spTgt spid="37"/>
                                        </p:tgtEl>
                                        <p:attrNameLst>
                                          <p:attrName>style.opacity</p:attrName>
                                        </p:attrNameLst>
                                      </p:cBhvr>
                                      <p:to>
                                        <p:strVal val="0.5"/>
                                      </p:to>
                                    </p:set>
                                    <p:animEffect filter="image" prLst="opacity: 0.5">
                                      <p:cBhvr rctx="IE">
                                        <p:cTn id="125" dur="indefinite"/>
                                        <p:tgtEl>
                                          <p:spTgt spid="37"/>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9" presetClass="emph" presetSubtype="0" nodeType="clickEffect">
                                  <p:stCondLst>
                                    <p:cond delay="0"/>
                                  </p:stCondLst>
                                  <p:childTnLst>
                                    <p:set>
                                      <p:cBhvr rctx="PPT">
                                        <p:cTn id="133" dur="indefinite"/>
                                        <p:tgtEl>
                                          <p:spTgt spid="39"/>
                                        </p:tgtEl>
                                        <p:attrNameLst>
                                          <p:attrName>style.opacity</p:attrName>
                                        </p:attrNameLst>
                                      </p:cBhvr>
                                      <p:to>
                                        <p:strVal val="0.5"/>
                                      </p:to>
                                    </p:set>
                                    <p:animEffect filter="image" prLst="opacity: 0.5">
                                      <p:cBhvr rctx="IE">
                                        <p:cTn id="134" dur="indefinite"/>
                                        <p:tgtEl>
                                          <p:spTgt spid="39"/>
                                        </p:tgtEl>
                                      </p:cBhvr>
                                    </p:animEffect>
                                  </p:childTnLst>
                                </p:cTn>
                              </p:par>
                              <p:par>
                                <p:cTn id="135" presetID="9" presetClass="emph" presetSubtype="0" nodeType="withEffect">
                                  <p:stCondLst>
                                    <p:cond delay="0"/>
                                  </p:stCondLst>
                                  <p:childTnLst>
                                    <p:set>
                                      <p:cBhvr rctx="PPT">
                                        <p:cTn id="136" dur="indefinite"/>
                                        <p:tgtEl>
                                          <p:spTgt spid="42"/>
                                        </p:tgtEl>
                                        <p:attrNameLst>
                                          <p:attrName>style.opacity</p:attrName>
                                        </p:attrNameLst>
                                      </p:cBhvr>
                                      <p:to>
                                        <p:strVal val="0.5"/>
                                      </p:to>
                                    </p:set>
                                    <p:animEffect filter="image" prLst="opacity: 0.5">
                                      <p:cBhvr rctx="IE">
                                        <p:cTn id="137" dur="indefinite"/>
                                        <p:tgtEl>
                                          <p:spTgt spid="42"/>
                                        </p:tgtEl>
                                      </p:cBhvr>
                                    </p:animEffect>
                                  </p:childTnLst>
                                </p:cTn>
                              </p:par>
                              <p:par>
                                <p:cTn id="138" presetID="9" presetClass="emph" presetSubtype="0" nodeType="withEffect">
                                  <p:stCondLst>
                                    <p:cond delay="0"/>
                                  </p:stCondLst>
                                  <p:childTnLst>
                                    <p:set>
                                      <p:cBhvr rctx="PPT">
                                        <p:cTn id="139" dur="indefinite"/>
                                        <p:tgtEl>
                                          <p:spTgt spid="51"/>
                                        </p:tgtEl>
                                        <p:attrNameLst>
                                          <p:attrName>style.opacity</p:attrName>
                                        </p:attrNameLst>
                                      </p:cBhvr>
                                      <p:to>
                                        <p:strVal val="0.5"/>
                                      </p:to>
                                    </p:set>
                                    <p:animEffect filter="image" prLst="opacity: 0.5">
                                      <p:cBhvr rctx="IE">
                                        <p:cTn id="140" dur="indefinite"/>
                                        <p:tgtEl>
                                          <p:spTgt spid="51"/>
                                        </p:tgtEl>
                                      </p:cBhvr>
                                    </p:animEffect>
                                  </p:childTnLst>
                                </p:cTn>
                              </p:par>
                              <p:par>
                                <p:cTn id="141" presetID="9" presetClass="emph" presetSubtype="0" nodeType="withEffect">
                                  <p:stCondLst>
                                    <p:cond delay="0"/>
                                  </p:stCondLst>
                                  <p:childTnLst>
                                    <p:set>
                                      <p:cBhvr rctx="PPT">
                                        <p:cTn id="142" dur="indefinite"/>
                                        <p:tgtEl>
                                          <p:spTgt spid="46"/>
                                        </p:tgtEl>
                                        <p:attrNameLst>
                                          <p:attrName>style.opacity</p:attrName>
                                        </p:attrNameLst>
                                      </p:cBhvr>
                                      <p:to>
                                        <p:strVal val="0.5"/>
                                      </p:to>
                                    </p:set>
                                    <p:animEffect filter="image" prLst="opacity: 0.5">
                                      <p:cBhvr rctx="IE">
                                        <p:cTn id="143" dur="indefinite"/>
                                        <p:tgtEl>
                                          <p:spTgt spid="46"/>
                                        </p:tgtEl>
                                      </p:cBhvr>
                                    </p:animEffect>
                                  </p:childTnLst>
                                </p:cTn>
                              </p:par>
                              <p:par>
                                <p:cTn id="144" presetID="9" presetClass="emph" presetSubtype="0" nodeType="withEffect">
                                  <p:stCondLst>
                                    <p:cond delay="0"/>
                                  </p:stCondLst>
                                  <p:childTnLst>
                                    <p:set>
                                      <p:cBhvr rctx="PPT">
                                        <p:cTn id="145" dur="indefinite"/>
                                        <p:tgtEl>
                                          <p:spTgt spid="48"/>
                                        </p:tgtEl>
                                        <p:attrNameLst>
                                          <p:attrName>style.opacity</p:attrName>
                                        </p:attrNameLst>
                                      </p:cBhvr>
                                      <p:to>
                                        <p:strVal val="0.5"/>
                                      </p:to>
                                    </p:set>
                                    <p:animEffect filter="image" prLst="opacity: 0.5">
                                      <p:cBhvr rctx="IE">
                                        <p:cTn id="146" dur="indefinite"/>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5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59"/>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3" nodeType="clickEffect">
                                  <p:stCondLst>
                                    <p:cond delay="0"/>
                                  </p:stCondLst>
                                  <p:childTnLst>
                                    <p:set>
                                      <p:cBhvr>
                                        <p:cTn id="158" dur="1" fill="hold">
                                          <p:stCondLst>
                                            <p:cond delay="0"/>
                                          </p:stCondLst>
                                        </p:cTn>
                                        <p:tgtEl>
                                          <p:spTgt spid="64"/>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nodeType="clickEffect">
                                  <p:stCondLst>
                                    <p:cond delay="0"/>
                                  </p:stCondLst>
                                  <p:childTnLst>
                                    <p:set>
                                      <p:cBhvr>
                                        <p:cTn id="162" dur="1" fill="hold">
                                          <p:stCondLst>
                                            <p:cond delay="0"/>
                                          </p:stCondLst>
                                        </p:cTn>
                                        <p:tgtEl>
                                          <p:spTgt spid="58"/>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59"/>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6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9" presetClass="emph" presetSubtype="0" nodeType="clickEffect">
                                  <p:stCondLst>
                                    <p:cond delay="0"/>
                                  </p:stCondLst>
                                  <p:childTnLst>
                                    <p:set>
                                      <p:cBhvr rctx="PPT">
                                        <p:cTn id="172" dur="indefinite"/>
                                        <p:tgtEl>
                                          <p:spTgt spid="37"/>
                                        </p:tgtEl>
                                        <p:attrNameLst>
                                          <p:attrName>style.opacity</p:attrName>
                                        </p:attrNameLst>
                                      </p:cBhvr>
                                      <p:to>
                                        <p:strVal val="1"/>
                                      </p:to>
                                    </p:set>
                                    <p:animEffect filter="image" prLst="opacity: 1">
                                      <p:cBhvr rctx="IE">
                                        <p:cTn id="173" dur="indefinite"/>
                                        <p:tgtEl>
                                          <p:spTgt spid="37"/>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mph" presetSubtype="0" nodeType="clickEffect">
                                  <p:stCondLst>
                                    <p:cond delay="0"/>
                                  </p:stCondLst>
                                  <p:childTnLst>
                                    <p:set>
                                      <p:cBhvr rctx="PPT">
                                        <p:cTn id="177" dur="indefinite"/>
                                        <p:tgtEl>
                                          <p:spTgt spid="39"/>
                                        </p:tgtEl>
                                        <p:attrNameLst>
                                          <p:attrName>style.opacity</p:attrName>
                                        </p:attrNameLst>
                                      </p:cBhvr>
                                      <p:to>
                                        <p:strVal val="1"/>
                                      </p:to>
                                    </p:set>
                                    <p:animEffect filter="image" prLst="opacity: 1">
                                      <p:cBhvr rctx="IE">
                                        <p:cTn id="178" dur="indefinite"/>
                                        <p:tgtEl>
                                          <p:spTgt spid="39"/>
                                        </p:tgtEl>
                                      </p:cBhvr>
                                    </p:animEffect>
                                  </p:childTnLst>
                                </p:cTn>
                              </p:par>
                              <p:par>
                                <p:cTn id="179" presetID="9" presetClass="emph" presetSubtype="0" nodeType="withEffect">
                                  <p:stCondLst>
                                    <p:cond delay="0"/>
                                  </p:stCondLst>
                                  <p:childTnLst>
                                    <p:set>
                                      <p:cBhvr rctx="PPT">
                                        <p:cTn id="180" dur="indefinite"/>
                                        <p:tgtEl>
                                          <p:spTgt spid="42"/>
                                        </p:tgtEl>
                                        <p:attrNameLst>
                                          <p:attrName>style.opacity</p:attrName>
                                        </p:attrNameLst>
                                      </p:cBhvr>
                                      <p:to>
                                        <p:strVal val="1"/>
                                      </p:to>
                                    </p:set>
                                    <p:animEffect filter="image" prLst="opacity: 1">
                                      <p:cBhvr rctx="IE">
                                        <p:cTn id="181" dur="indefinite"/>
                                        <p:tgtEl>
                                          <p:spTgt spid="42"/>
                                        </p:tgtEl>
                                      </p:cBhvr>
                                    </p:animEffect>
                                  </p:childTnLst>
                                </p:cTn>
                              </p:par>
                              <p:par>
                                <p:cTn id="182" presetID="9" presetClass="emph" presetSubtype="0" nodeType="withEffect">
                                  <p:stCondLst>
                                    <p:cond delay="0"/>
                                  </p:stCondLst>
                                  <p:childTnLst>
                                    <p:set>
                                      <p:cBhvr rctx="PPT">
                                        <p:cTn id="183" dur="indefinite"/>
                                        <p:tgtEl>
                                          <p:spTgt spid="51"/>
                                        </p:tgtEl>
                                        <p:attrNameLst>
                                          <p:attrName>style.opacity</p:attrName>
                                        </p:attrNameLst>
                                      </p:cBhvr>
                                      <p:to>
                                        <p:strVal val="1"/>
                                      </p:to>
                                    </p:set>
                                    <p:animEffect filter="image" prLst="opacity: 1">
                                      <p:cBhvr rctx="IE">
                                        <p:cTn id="184" dur="indefinite"/>
                                        <p:tgtEl>
                                          <p:spTgt spid="51"/>
                                        </p:tgtEl>
                                      </p:cBhvr>
                                    </p:animEffect>
                                  </p:childTnLst>
                                </p:cTn>
                              </p:par>
                              <p:par>
                                <p:cTn id="185" presetID="9" presetClass="emph" presetSubtype="0" nodeType="withEffect">
                                  <p:stCondLst>
                                    <p:cond delay="0"/>
                                  </p:stCondLst>
                                  <p:childTnLst>
                                    <p:set>
                                      <p:cBhvr rctx="PPT">
                                        <p:cTn id="186" dur="indefinite"/>
                                        <p:tgtEl>
                                          <p:spTgt spid="46"/>
                                        </p:tgtEl>
                                        <p:attrNameLst>
                                          <p:attrName>style.opacity</p:attrName>
                                        </p:attrNameLst>
                                      </p:cBhvr>
                                      <p:to>
                                        <p:strVal val="1"/>
                                      </p:to>
                                    </p:set>
                                    <p:animEffect filter="image" prLst="opacity: 1">
                                      <p:cBhvr rctx="IE">
                                        <p:cTn id="187" dur="indefinite"/>
                                        <p:tgtEl>
                                          <p:spTgt spid="46"/>
                                        </p:tgtEl>
                                      </p:cBhvr>
                                    </p:animEffect>
                                  </p:childTnLst>
                                </p:cTn>
                              </p:par>
                              <p:par>
                                <p:cTn id="188" presetID="9" presetClass="emph" presetSubtype="0" nodeType="withEffect">
                                  <p:stCondLst>
                                    <p:cond delay="0"/>
                                  </p:stCondLst>
                                  <p:childTnLst>
                                    <p:set>
                                      <p:cBhvr rctx="PPT">
                                        <p:cTn id="189" dur="indefinite"/>
                                        <p:tgtEl>
                                          <p:spTgt spid="48"/>
                                        </p:tgtEl>
                                        <p:attrNameLst>
                                          <p:attrName>style.opacity</p:attrName>
                                        </p:attrNameLst>
                                      </p:cBhvr>
                                      <p:to>
                                        <p:strVal val="1"/>
                                      </p:to>
                                    </p:set>
                                    <p:animEffect filter="image" prLst="opacity: 1">
                                      <p:cBhvr rctx="IE">
                                        <p:cTn id="190" dur="indefinite"/>
                                        <p:tgtEl>
                                          <p:spTgt spid="48"/>
                                        </p:tgtEl>
                                      </p:cBhvr>
                                    </p:animEffec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58"/>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5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61"/>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3" grpId="0" animBg="1"/>
      <p:bldP spid="61" grpId="0" animBg="1"/>
      <p:bldP spid="63" grpId="0"/>
      <p:bldP spid="63" grpId="1"/>
      <p:bldP spid="63" grpId="2"/>
      <p:bldP spid="64" grpId="0"/>
      <p:bldP spid="64" grpId="1"/>
      <p:bldP spid="64" grpId="2"/>
      <p:bldP spid="64" grpId="3"/>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accent1">
                    <a:lumMod val="60000"/>
                    <a:lumOff val="40000"/>
                  </a:schemeClr>
                </a:solidFill>
              </a:rPr>
              <a:t>Motivation</a:t>
            </a:r>
          </a:p>
          <a:p>
            <a:r>
              <a:rPr lang="en-US" sz="3200" dirty="0" smtClean="0">
                <a:solidFill>
                  <a:schemeClr val="accent2">
                    <a:lumMod val="60000"/>
                    <a:lumOff val="40000"/>
                  </a:schemeClr>
                </a:solidFill>
              </a:rPr>
              <a:t>The Buddies Insight</a:t>
            </a:r>
          </a:p>
          <a:p>
            <a:r>
              <a:rPr lang="en-US" sz="3200" dirty="0" smtClean="0">
                <a:solidFill>
                  <a:schemeClr val="bg2">
                    <a:lumMod val="25000"/>
                  </a:schemeClr>
                </a:solidFill>
              </a:rPr>
              <a:t>Buddies Design</a:t>
            </a:r>
          </a:p>
          <a:p>
            <a:r>
              <a:rPr lang="en-US" sz="3200" dirty="0" smtClean="0">
                <a:solidFill>
                  <a:schemeClr val="bg1">
                    <a:lumMod val="65000"/>
                  </a:schemeClr>
                </a:solidFill>
              </a:rPr>
              <a:t>Buddies in Practice</a:t>
            </a:r>
          </a:p>
          <a:p>
            <a:r>
              <a:rPr lang="en-US" sz="3200" dirty="0" smtClean="0">
                <a:solidFill>
                  <a:schemeClr val="bg1">
                    <a:lumMod val="65000"/>
                  </a:schemeClr>
                </a:solidFill>
              </a:rPr>
              <a:t>Conclusions</a:t>
            </a:r>
          </a:p>
        </p:txBody>
      </p:sp>
    </p:spTree>
    <p:extLst>
      <p:ext uri="{BB962C8B-B14F-4D97-AF65-F5344CB8AC3E}">
        <p14:creationId xmlns:p14="http://schemas.microsoft.com/office/powerpoint/2010/main" val="274135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Buddies Bird’s Eye View</a:t>
            </a:r>
            <a:endParaRPr lang="en-US" dirty="0"/>
          </a:p>
        </p:txBody>
      </p:sp>
      <p:sp>
        <p:nvSpPr>
          <p:cNvPr id="33" name="Rounded Rectangle 32"/>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53"/>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1896945"/>
            <a:ext cx="3736766" cy="2140436"/>
          </a:xfrm>
          <a:prstGeom prst="rect">
            <a:avLst/>
          </a:prstGeom>
        </p:spPr>
      </p:pic>
      <p:sp>
        <p:nvSpPr>
          <p:cNvPr id="56" name="Rounded Rectangular Callout 55"/>
          <p:cNvSpPr/>
          <p:nvPr/>
        </p:nvSpPr>
        <p:spPr>
          <a:xfrm>
            <a:off x="6248400" y="1295398"/>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57" name="Rounded Rectangle 56"/>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58" name="Straight Arrow Connector 57"/>
          <p:cNvCxnSpPr>
            <a:endCxn id="57" idx="1"/>
          </p:cNvCxnSpPr>
          <p:nvPr/>
        </p:nvCxnSpPr>
        <p:spPr>
          <a:xfrm>
            <a:off x="2362200" y="28955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327769" y="28955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5">
            <a:lum/>
            <a:alphaModFix/>
          </a:blip>
          <a:srcRect/>
          <a:stretch>
            <a:fillRect/>
          </a:stretch>
        </p:blipFill>
        <p:spPr>
          <a:xfrm flipH="1">
            <a:off x="2448920" y="2621158"/>
            <a:ext cx="807840" cy="807840"/>
          </a:xfrm>
          <a:prstGeom prst="rect">
            <a:avLst/>
          </a:prstGeom>
          <a:noFill/>
          <a:ln>
            <a:noFill/>
          </a:ln>
        </p:spPr>
      </p:pic>
      <p:sp>
        <p:nvSpPr>
          <p:cNvPr id="53" name="Rounded Rectangular Callout 52"/>
          <p:cNvSpPr/>
          <p:nvPr/>
        </p:nvSpPr>
        <p:spPr>
          <a:xfrm>
            <a:off x="6261344" y="2286000"/>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Friday</a:t>
            </a:r>
            <a:r>
              <a:rPr lang="en-US" dirty="0" smtClean="0"/>
              <a:t> at 7 PM in the park for pizza and beer!</a:t>
            </a:r>
            <a:endParaRPr lang="en-US" dirty="0"/>
          </a:p>
        </p:txBody>
      </p:sp>
      <p:sp>
        <p:nvSpPr>
          <p:cNvPr id="61" name="Rounded Rectangular Callout 60"/>
          <p:cNvSpPr/>
          <p:nvPr/>
        </p:nvSpPr>
        <p:spPr>
          <a:xfrm>
            <a:off x="6248400" y="3288973"/>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Monday</a:t>
            </a:r>
            <a:r>
              <a:rPr lang="en-US" dirty="0" smtClean="0"/>
              <a:t> at 7 PM in the park for pizza and beer!</a:t>
            </a:r>
            <a:endParaRPr lang="en-US" dirty="0"/>
          </a:p>
        </p:txBody>
      </p:sp>
      <p:sp>
        <p:nvSpPr>
          <p:cNvPr id="35" name="Content Placeholder 2"/>
          <p:cNvSpPr>
            <a:spLocks noGrp="1"/>
          </p:cNvSpPr>
          <p:nvPr>
            <p:ph idx="1"/>
          </p:nvPr>
        </p:nvSpPr>
        <p:spPr>
          <a:xfrm>
            <a:off x="371270" y="5257800"/>
            <a:ext cx="7966678" cy="1828800"/>
          </a:xfrm>
        </p:spPr>
        <p:txBody>
          <a:bodyPr>
            <a:noAutofit/>
          </a:bodyPr>
          <a:lstStyle/>
          <a:p>
            <a:pPr marL="285750" indent="-285750"/>
            <a:r>
              <a:rPr lang="en-US" sz="2800" dirty="0" smtClean="0"/>
              <a:t>Knows online state of all members</a:t>
            </a:r>
          </a:p>
          <a:p>
            <a:pPr marL="285750" indent="-285750"/>
            <a:r>
              <a:rPr lang="en-US" sz="2800" dirty="0" smtClean="0"/>
              <a:t>Implements a global passive adversary</a:t>
            </a:r>
          </a:p>
          <a:p>
            <a:pPr marL="285750" indent="-285750"/>
            <a:r>
              <a:rPr lang="en-US" sz="2800" dirty="0" smtClean="0"/>
              <a:t>Filters online buddies in sets with offline users</a:t>
            </a:r>
          </a:p>
        </p:txBody>
      </p:sp>
      <p:sp>
        <p:nvSpPr>
          <p:cNvPr id="62" name="Rounded Rectangle 61"/>
          <p:cNvSpPr/>
          <p:nvPr/>
        </p:nvSpPr>
        <p:spPr>
          <a:xfrm>
            <a:off x="3810000" y="1066800"/>
            <a:ext cx="1524000" cy="914400"/>
          </a:xfrm>
          <a:prstGeom prst="roundRect">
            <a:avLst/>
          </a:prstGeom>
          <a:solidFill>
            <a:schemeClr val="tx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Oracle</a:t>
            </a:r>
            <a:endParaRPr lang="en-US" dirty="0"/>
          </a:p>
        </p:txBody>
      </p:sp>
      <p:cxnSp>
        <p:nvCxnSpPr>
          <p:cNvPr id="65" name="Straight Arrow Connector 64"/>
          <p:cNvCxnSpPr/>
          <p:nvPr/>
        </p:nvCxnSpPr>
        <p:spPr>
          <a:xfrm flipV="1">
            <a:off x="4191000" y="1959434"/>
            <a:ext cx="0" cy="5007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953000" y="1959434"/>
            <a:ext cx="0" cy="5007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2"/>
                                        </p:tgtEl>
                                        <p:attrNameLst>
                                          <p:attrName>style.opacity</p:attrName>
                                        </p:attrNameLst>
                                      </p:cBhvr>
                                      <p:to>
                                        <p:strVal val="0.5"/>
                                      </p:to>
                                    </p:set>
                                    <p:animEffect filter="image" prLst="opacity: 0.5">
                                      <p:cBhvr rctx="IE">
                                        <p:cTn id="7" dur="indefinite"/>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5">
                                            <p:txEl>
                                              <p:pRg st="2" end="2"/>
                                            </p:txEl>
                                          </p:spTgt>
                                        </p:tgtEl>
                                        <p:attrNameLst>
                                          <p:attrName>style.visibility</p:attrName>
                                        </p:attrNameLst>
                                      </p:cBhvr>
                                      <p:to>
                                        <p:strVal val="visible"/>
                                      </p:to>
                                    </p:set>
                                  </p:childTnLst>
                                </p:cTn>
                              </p:par>
                              <p:par>
                                <p:cTn id="30" presetID="9" presetClass="emph" presetSubtype="0" nodeType="withEffect">
                                  <p:stCondLst>
                                    <p:cond delay="0"/>
                                  </p:stCondLst>
                                  <p:childTnLst>
                                    <p:set>
                                      <p:cBhvr rctx="PPT">
                                        <p:cTn id="31" dur="indefinite"/>
                                        <p:tgtEl>
                                          <p:spTgt spid="39"/>
                                        </p:tgtEl>
                                        <p:attrNameLst>
                                          <p:attrName>style.opacity</p:attrName>
                                        </p:attrNameLst>
                                      </p:cBhvr>
                                      <p:to>
                                        <p:strVal val="0.5"/>
                                      </p:to>
                                    </p:set>
                                    <p:animEffect filter="image" prLst="opacity: 0.5">
                                      <p:cBhvr rctx="IE">
                                        <p:cTn id="32" dur="indefinite"/>
                                        <p:tgtEl>
                                          <p:spTgt spid="39"/>
                                        </p:tgtEl>
                                      </p:cBhvr>
                                    </p:animEffect>
                                  </p:childTnLst>
                                </p:cTn>
                              </p:par>
                              <p:par>
                                <p:cTn id="33" presetID="9" presetClass="emph" presetSubtype="0" nodeType="withEffect">
                                  <p:stCondLst>
                                    <p:cond delay="0"/>
                                  </p:stCondLst>
                                  <p:childTnLst>
                                    <p:set>
                                      <p:cBhvr rctx="PPT">
                                        <p:cTn id="34" dur="indefinite"/>
                                        <p:tgtEl>
                                          <p:spTgt spid="37"/>
                                        </p:tgtEl>
                                        <p:attrNameLst>
                                          <p:attrName>style.opacity</p:attrName>
                                        </p:attrNameLst>
                                      </p:cBhvr>
                                      <p:to>
                                        <p:strVal val="0.5"/>
                                      </p:to>
                                    </p:set>
                                    <p:animEffect filter="image" prLst="opacity: 0.5">
                                      <p:cBhvr rctx="IE">
                                        <p:cTn id="35" dur="indefinite"/>
                                        <p:tgtEl>
                                          <p:spTgt spid="37"/>
                                        </p:tgtEl>
                                      </p:cBhvr>
                                    </p:animEffect>
                                  </p:childTnLst>
                                </p:cTn>
                              </p:par>
                              <p:par>
                                <p:cTn id="36" presetID="9" presetClass="emph" presetSubtype="0" nodeType="withEffect">
                                  <p:stCondLst>
                                    <p:cond delay="0"/>
                                  </p:stCondLst>
                                  <p:childTnLst>
                                    <p:set>
                                      <p:cBhvr rctx="PPT">
                                        <p:cTn id="37" dur="indefinite"/>
                                        <p:tgtEl>
                                          <p:spTgt spid="51"/>
                                        </p:tgtEl>
                                        <p:attrNameLst>
                                          <p:attrName>style.opacity</p:attrName>
                                        </p:attrNameLst>
                                      </p:cBhvr>
                                      <p:to>
                                        <p:strVal val="0.5"/>
                                      </p:to>
                                    </p:set>
                                    <p:animEffect filter="image" prLst="opacity: 0.5">
                                      <p:cBhvr rctx="IE">
                                        <p:cTn id="38" dur="indefinite"/>
                                        <p:tgtEl>
                                          <p:spTgt spid="51"/>
                                        </p:tgtEl>
                                      </p:cBhvr>
                                    </p:animEffect>
                                  </p:childTnLst>
                                </p:cTn>
                              </p:par>
                              <p:par>
                                <p:cTn id="39" presetID="9" presetClass="emph" presetSubtype="0" nodeType="withEffect">
                                  <p:stCondLst>
                                    <p:cond delay="0"/>
                                  </p:stCondLst>
                                  <p:childTnLst>
                                    <p:set>
                                      <p:cBhvr rctx="PPT">
                                        <p:cTn id="40" dur="indefinite"/>
                                        <p:tgtEl>
                                          <p:spTgt spid="46"/>
                                        </p:tgtEl>
                                        <p:attrNameLst>
                                          <p:attrName>style.opacity</p:attrName>
                                        </p:attrNameLst>
                                      </p:cBhvr>
                                      <p:to>
                                        <p:strVal val="0.5"/>
                                      </p:to>
                                    </p:set>
                                    <p:animEffect filter="image" prLst="opacity: 0.5">
                                      <p:cBhvr rctx="IE">
                                        <p:cTn id="41" dur="indefinite"/>
                                        <p:tgtEl>
                                          <p:spTgt spid="46"/>
                                        </p:tgtEl>
                                      </p:cBhvr>
                                    </p:animEffect>
                                  </p:childTnLst>
                                </p:cTn>
                              </p:par>
                              <p:par>
                                <p:cTn id="42" presetID="9" presetClass="emph" presetSubtype="0" nodeType="withEffect">
                                  <p:stCondLst>
                                    <p:cond delay="0"/>
                                  </p:stCondLst>
                                  <p:childTnLst>
                                    <p:set>
                                      <p:cBhvr rctx="PPT">
                                        <p:cTn id="43" dur="indefinite"/>
                                        <p:tgtEl>
                                          <p:spTgt spid="48"/>
                                        </p:tgtEl>
                                        <p:attrNameLst>
                                          <p:attrName>style.opacity</p:attrName>
                                        </p:attrNameLst>
                                      </p:cBhvr>
                                      <p:to>
                                        <p:strVal val="0.5"/>
                                      </p:to>
                                    </p:set>
                                    <p:animEffect filter="image" prLst="opacity: 0.5">
                                      <p:cBhvr rctx="IE">
                                        <p:cTn id="44" dur="indefinite"/>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Buddies Design Summary</a:t>
            </a:r>
            <a:endParaRPr lang="en-US" dirty="0"/>
          </a:p>
        </p:txBody>
      </p:sp>
    </p:spTree>
    <p:extLst>
      <p:ext uri="{BB962C8B-B14F-4D97-AF65-F5344CB8AC3E}">
        <p14:creationId xmlns:p14="http://schemas.microsoft.com/office/powerpoint/2010/main" val="2593231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4" name="Rounded Rectangle 3"/>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a:off x="2362200" y="28955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sp>
        <p:nvSpPr>
          <p:cNvPr id="35" name="Content Placeholder 2"/>
          <p:cNvSpPr>
            <a:spLocks noGrp="1"/>
          </p:cNvSpPr>
          <p:nvPr>
            <p:ph idx="1"/>
          </p:nvPr>
        </p:nvSpPr>
        <p:spPr>
          <a:xfrm>
            <a:off x="371270" y="5029200"/>
            <a:ext cx="7966678" cy="1828800"/>
          </a:xfrm>
        </p:spPr>
        <p:txBody>
          <a:bodyPr>
            <a:noAutofit/>
          </a:bodyPr>
          <a:lstStyle/>
          <a:p>
            <a:pPr marL="285750" indent="-285750"/>
            <a:r>
              <a:rPr lang="en-US" sz="2800" dirty="0" smtClean="0"/>
              <a:t>Registration – Attempt to be Sybil resistant</a:t>
            </a:r>
          </a:p>
          <a:p>
            <a:pPr marL="285750" indent="-285750"/>
            <a:r>
              <a:rPr lang="en-US" sz="2800" dirty="0" smtClean="0"/>
              <a:t>Pseudonyms</a:t>
            </a:r>
          </a:p>
          <a:p>
            <a:pPr marL="582930" lvl="1" indent="-285750"/>
            <a:r>
              <a:rPr lang="en-US" dirty="0" smtClean="0"/>
              <a:t>Linkable communication from a single user</a:t>
            </a:r>
          </a:p>
          <a:p>
            <a:pPr marL="582930" lvl="1" indent="-285750"/>
            <a:r>
              <a:rPr lang="en-US" dirty="0" smtClean="0"/>
              <a:t>Distributed independently</a:t>
            </a:r>
          </a:p>
        </p:txBody>
      </p:sp>
      <p:sp>
        <p:nvSpPr>
          <p:cNvPr id="23" name="Rounded Rectangle 22"/>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5327769" y="28955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a:lum/>
            <a:alphaModFix/>
          </a:blip>
          <a:srcRect/>
          <a:stretch>
            <a:fillRect/>
          </a:stretch>
        </p:blipFill>
        <p:spPr>
          <a:xfrm>
            <a:off x="6066503" y="1104004"/>
            <a:ext cx="381000" cy="446556"/>
          </a:xfrm>
          <a:prstGeom prst="rect">
            <a:avLst/>
          </a:prstGeom>
          <a:noFill/>
          <a:ln>
            <a:noFill/>
          </a:ln>
        </p:spPr>
      </p:pic>
      <p:pic>
        <p:nvPicPr>
          <p:cNvPr id="30" name="Picture 29"/>
          <p:cNvPicPr>
            <a:picLocks noChangeAspect="1"/>
          </p:cNvPicPr>
          <p:nvPr/>
        </p:nvPicPr>
        <p:blipFill>
          <a:blip r:embed="rId4">
            <a:lum/>
            <a:alphaModFix/>
          </a:blip>
          <a:srcRect/>
          <a:stretch>
            <a:fillRect/>
          </a:stretch>
        </p:blipFill>
        <p:spPr>
          <a:xfrm>
            <a:off x="6523703" y="1105875"/>
            <a:ext cx="381000" cy="446556"/>
          </a:xfrm>
          <a:prstGeom prst="rect">
            <a:avLst/>
          </a:prstGeom>
          <a:noFill/>
          <a:ln>
            <a:noFill/>
          </a:ln>
        </p:spPr>
      </p:pic>
      <p:pic>
        <p:nvPicPr>
          <p:cNvPr id="31" name="Picture 30"/>
          <p:cNvPicPr>
            <a:picLocks noChangeAspect="1"/>
          </p:cNvPicPr>
          <p:nvPr/>
        </p:nvPicPr>
        <p:blipFill>
          <a:blip r:embed="rId4">
            <a:lum/>
            <a:alphaModFix/>
          </a:blip>
          <a:srcRect/>
          <a:stretch>
            <a:fillRect/>
          </a:stretch>
        </p:blipFill>
        <p:spPr>
          <a:xfrm>
            <a:off x="6980903" y="1098780"/>
            <a:ext cx="381000" cy="446556"/>
          </a:xfrm>
          <a:prstGeom prst="rect">
            <a:avLst/>
          </a:prstGeom>
          <a:noFill/>
          <a:ln>
            <a:noFill/>
          </a:ln>
        </p:spPr>
      </p:pic>
      <p:pic>
        <p:nvPicPr>
          <p:cNvPr id="32" name="Picture 31"/>
          <p:cNvPicPr>
            <a:picLocks noChangeAspect="1"/>
          </p:cNvPicPr>
          <p:nvPr/>
        </p:nvPicPr>
        <p:blipFill>
          <a:blip r:embed="rId4">
            <a:lum/>
            <a:alphaModFix/>
          </a:blip>
          <a:srcRect/>
          <a:stretch>
            <a:fillRect/>
          </a:stretch>
        </p:blipFill>
        <p:spPr>
          <a:xfrm>
            <a:off x="7438103" y="1098780"/>
            <a:ext cx="381000" cy="446556"/>
          </a:xfrm>
          <a:prstGeom prst="rect">
            <a:avLst/>
          </a:prstGeom>
          <a:noFill/>
          <a:ln>
            <a:noFill/>
          </a:ln>
        </p:spPr>
      </p:pic>
      <p:pic>
        <p:nvPicPr>
          <p:cNvPr id="33" name="Picture 32"/>
          <p:cNvPicPr>
            <a:picLocks noChangeAspect="1"/>
          </p:cNvPicPr>
          <p:nvPr/>
        </p:nvPicPr>
        <p:blipFill>
          <a:blip r:embed="rId4">
            <a:lum/>
            <a:alphaModFix/>
          </a:blip>
          <a:srcRect/>
          <a:stretch>
            <a:fillRect/>
          </a:stretch>
        </p:blipFill>
        <p:spPr>
          <a:xfrm>
            <a:off x="7895303" y="1104004"/>
            <a:ext cx="381000" cy="446556"/>
          </a:xfrm>
          <a:prstGeom prst="rect">
            <a:avLst/>
          </a:prstGeom>
          <a:noFill/>
          <a:ln>
            <a:noFill/>
          </a:ln>
        </p:spPr>
      </p:pic>
      <p:pic>
        <p:nvPicPr>
          <p:cNvPr id="38" name="Picture 37"/>
          <p:cNvPicPr>
            <a:picLocks noChangeAspect="1"/>
          </p:cNvPicPr>
          <p:nvPr/>
        </p:nvPicPr>
        <p:blipFill>
          <a:blip r:embed="rId4">
            <a:lum/>
            <a:alphaModFix/>
          </a:blip>
          <a:srcRect/>
          <a:stretch>
            <a:fillRect/>
          </a:stretch>
        </p:blipFill>
        <p:spPr>
          <a:xfrm>
            <a:off x="6066503" y="1605424"/>
            <a:ext cx="381000" cy="446556"/>
          </a:xfrm>
          <a:prstGeom prst="rect">
            <a:avLst/>
          </a:prstGeom>
          <a:noFill/>
          <a:ln>
            <a:noFill/>
          </a:ln>
        </p:spPr>
      </p:pic>
      <p:pic>
        <p:nvPicPr>
          <p:cNvPr id="39" name="Picture 38"/>
          <p:cNvPicPr>
            <a:picLocks noChangeAspect="1"/>
          </p:cNvPicPr>
          <p:nvPr/>
        </p:nvPicPr>
        <p:blipFill>
          <a:blip r:embed="rId4">
            <a:lum/>
            <a:alphaModFix/>
          </a:blip>
          <a:srcRect/>
          <a:stretch>
            <a:fillRect/>
          </a:stretch>
        </p:blipFill>
        <p:spPr>
          <a:xfrm>
            <a:off x="6523703" y="1607295"/>
            <a:ext cx="381000" cy="446556"/>
          </a:xfrm>
          <a:prstGeom prst="rect">
            <a:avLst/>
          </a:prstGeom>
          <a:noFill/>
          <a:ln>
            <a:noFill/>
          </a:ln>
        </p:spPr>
      </p:pic>
      <p:pic>
        <p:nvPicPr>
          <p:cNvPr id="40" name="Picture 39"/>
          <p:cNvPicPr>
            <a:picLocks noChangeAspect="1"/>
          </p:cNvPicPr>
          <p:nvPr/>
        </p:nvPicPr>
        <p:blipFill>
          <a:blip r:embed="rId4">
            <a:lum/>
            <a:alphaModFix/>
          </a:blip>
          <a:srcRect/>
          <a:stretch>
            <a:fillRect/>
          </a:stretch>
        </p:blipFill>
        <p:spPr>
          <a:xfrm>
            <a:off x="6980903" y="1600200"/>
            <a:ext cx="381000" cy="446556"/>
          </a:xfrm>
          <a:prstGeom prst="rect">
            <a:avLst/>
          </a:prstGeom>
          <a:noFill/>
          <a:ln>
            <a:noFill/>
          </a:ln>
        </p:spPr>
      </p:pic>
      <p:pic>
        <p:nvPicPr>
          <p:cNvPr id="41" name="Picture 40"/>
          <p:cNvPicPr>
            <a:picLocks noChangeAspect="1"/>
          </p:cNvPicPr>
          <p:nvPr/>
        </p:nvPicPr>
        <p:blipFill>
          <a:blip r:embed="rId4">
            <a:lum/>
            <a:alphaModFix/>
          </a:blip>
          <a:srcRect/>
          <a:stretch>
            <a:fillRect/>
          </a:stretch>
        </p:blipFill>
        <p:spPr>
          <a:xfrm>
            <a:off x="7438103" y="1600200"/>
            <a:ext cx="381000" cy="446556"/>
          </a:xfrm>
          <a:prstGeom prst="rect">
            <a:avLst/>
          </a:prstGeom>
          <a:noFill/>
          <a:ln>
            <a:noFill/>
          </a:ln>
        </p:spPr>
      </p:pic>
      <p:pic>
        <p:nvPicPr>
          <p:cNvPr id="42" name="Picture 41"/>
          <p:cNvPicPr>
            <a:picLocks noChangeAspect="1"/>
          </p:cNvPicPr>
          <p:nvPr/>
        </p:nvPicPr>
        <p:blipFill>
          <a:blip r:embed="rId4">
            <a:lum/>
            <a:alphaModFix/>
          </a:blip>
          <a:srcRect/>
          <a:stretch>
            <a:fillRect/>
          </a:stretch>
        </p:blipFill>
        <p:spPr>
          <a:xfrm>
            <a:off x="7895303" y="1605424"/>
            <a:ext cx="381000" cy="446556"/>
          </a:xfrm>
          <a:prstGeom prst="rect">
            <a:avLst/>
          </a:prstGeom>
          <a:noFill/>
          <a:ln>
            <a:noFill/>
          </a:ln>
        </p:spPr>
      </p:pic>
      <p:pic>
        <p:nvPicPr>
          <p:cNvPr id="43" name="Picture 42"/>
          <p:cNvPicPr>
            <a:picLocks noChangeAspect="1"/>
          </p:cNvPicPr>
          <p:nvPr/>
        </p:nvPicPr>
        <p:blipFill>
          <a:blip r:embed="rId4">
            <a:lum/>
            <a:alphaModFix/>
          </a:blip>
          <a:srcRect/>
          <a:stretch>
            <a:fillRect/>
          </a:stretch>
        </p:blipFill>
        <p:spPr>
          <a:xfrm>
            <a:off x="6066503" y="2098153"/>
            <a:ext cx="381000" cy="446556"/>
          </a:xfrm>
          <a:prstGeom prst="rect">
            <a:avLst/>
          </a:prstGeom>
          <a:noFill/>
          <a:ln>
            <a:noFill/>
          </a:ln>
        </p:spPr>
      </p:pic>
      <p:pic>
        <p:nvPicPr>
          <p:cNvPr id="44" name="Picture 43"/>
          <p:cNvPicPr>
            <a:picLocks noChangeAspect="1"/>
          </p:cNvPicPr>
          <p:nvPr/>
        </p:nvPicPr>
        <p:blipFill>
          <a:blip r:embed="rId4">
            <a:lum/>
            <a:alphaModFix/>
          </a:blip>
          <a:srcRect/>
          <a:stretch>
            <a:fillRect/>
          </a:stretch>
        </p:blipFill>
        <p:spPr>
          <a:xfrm>
            <a:off x="6523703" y="2100024"/>
            <a:ext cx="381000" cy="446556"/>
          </a:xfrm>
          <a:prstGeom prst="rect">
            <a:avLst/>
          </a:prstGeom>
          <a:noFill/>
          <a:ln>
            <a:noFill/>
          </a:ln>
        </p:spPr>
      </p:pic>
      <p:pic>
        <p:nvPicPr>
          <p:cNvPr id="45" name="Picture 44"/>
          <p:cNvPicPr>
            <a:picLocks noChangeAspect="1"/>
          </p:cNvPicPr>
          <p:nvPr/>
        </p:nvPicPr>
        <p:blipFill>
          <a:blip r:embed="rId4">
            <a:lum/>
            <a:alphaModFix/>
          </a:blip>
          <a:srcRect/>
          <a:stretch>
            <a:fillRect/>
          </a:stretch>
        </p:blipFill>
        <p:spPr>
          <a:xfrm>
            <a:off x="6980903" y="2092929"/>
            <a:ext cx="381000" cy="446556"/>
          </a:xfrm>
          <a:prstGeom prst="rect">
            <a:avLst/>
          </a:prstGeom>
          <a:noFill/>
          <a:ln>
            <a:noFill/>
          </a:ln>
        </p:spPr>
      </p:pic>
      <p:pic>
        <p:nvPicPr>
          <p:cNvPr id="46" name="Picture 45"/>
          <p:cNvPicPr>
            <a:picLocks noChangeAspect="1"/>
          </p:cNvPicPr>
          <p:nvPr/>
        </p:nvPicPr>
        <p:blipFill>
          <a:blip r:embed="rId4">
            <a:lum/>
            <a:alphaModFix/>
          </a:blip>
          <a:srcRect/>
          <a:stretch>
            <a:fillRect/>
          </a:stretch>
        </p:blipFill>
        <p:spPr>
          <a:xfrm>
            <a:off x="7438103" y="2092929"/>
            <a:ext cx="381000" cy="446556"/>
          </a:xfrm>
          <a:prstGeom prst="rect">
            <a:avLst/>
          </a:prstGeom>
          <a:noFill/>
          <a:ln>
            <a:noFill/>
          </a:ln>
        </p:spPr>
      </p:pic>
      <p:pic>
        <p:nvPicPr>
          <p:cNvPr id="47" name="Picture 46"/>
          <p:cNvPicPr>
            <a:picLocks noChangeAspect="1"/>
          </p:cNvPicPr>
          <p:nvPr/>
        </p:nvPicPr>
        <p:blipFill>
          <a:blip r:embed="rId4">
            <a:lum/>
            <a:alphaModFix/>
          </a:blip>
          <a:srcRect/>
          <a:stretch>
            <a:fillRect/>
          </a:stretch>
        </p:blipFill>
        <p:spPr>
          <a:xfrm>
            <a:off x="7895303" y="2098153"/>
            <a:ext cx="381000" cy="446556"/>
          </a:xfrm>
          <a:prstGeom prst="rect">
            <a:avLst/>
          </a:prstGeom>
          <a:noFill/>
          <a:ln>
            <a:noFill/>
          </a:ln>
        </p:spPr>
      </p:pic>
      <p:pic>
        <p:nvPicPr>
          <p:cNvPr id="48" name="Picture 47"/>
          <p:cNvPicPr>
            <a:picLocks noChangeAspect="1"/>
          </p:cNvPicPr>
          <p:nvPr/>
        </p:nvPicPr>
        <p:blipFill>
          <a:blip r:embed="rId4">
            <a:lum/>
            <a:alphaModFix/>
          </a:blip>
          <a:srcRect/>
          <a:stretch>
            <a:fillRect/>
          </a:stretch>
        </p:blipFill>
        <p:spPr>
          <a:xfrm>
            <a:off x="6066503" y="2599573"/>
            <a:ext cx="381000" cy="446556"/>
          </a:xfrm>
          <a:prstGeom prst="rect">
            <a:avLst/>
          </a:prstGeom>
          <a:noFill/>
          <a:ln>
            <a:noFill/>
          </a:ln>
        </p:spPr>
      </p:pic>
      <p:pic>
        <p:nvPicPr>
          <p:cNvPr id="49" name="Picture 48"/>
          <p:cNvPicPr>
            <a:picLocks noChangeAspect="1"/>
          </p:cNvPicPr>
          <p:nvPr/>
        </p:nvPicPr>
        <p:blipFill>
          <a:blip r:embed="rId4">
            <a:lum/>
            <a:alphaModFix/>
          </a:blip>
          <a:srcRect/>
          <a:stretch>
            <a:fillRect/>
          </a:stretch>
        </p:blipFill>
        <p:spPr>
          <a:xfrm>
            <a:off x="6523703" y="2601444"/>
            <a:ext cx="381000" cy="446556"/>
          </a:xfrm>
          <a:prstGeom prst="rect">
            <a:avLst/>
          </a:prstGeom>
          <a:noFill/>
          <a:ln>
            <a:noFill/>
          </a:ln>
        </p:spPr>
      </p:pic>
      <p:pic>
        <p:nvPicPr>
          <p:cNvPr id="50" name="Picture 49"/>
          <p:cNvPicPr>
            <a:picLocks noChangeAspect="1"/>
          </p:cNvPicPr>
          <p:nvPr/>
        </p:nvPicPr>
        <p:blipFill>
          <a:blip r:embed="rId4">
            <a:lum/>
            <a:alphaModFix/>
          </a:blip>
          <a:srcRect/>
          <a:stretch>
            <a:fillRect/>
          </a:stretch>
        </p:blipFill>
        <p:spPr>
          <a:xfrm>
            <a:off x="6980903" y="2594349"/>
            <a:ext cx="381000" cy="446556"/>
          </a:xfrm>
          <a:prstGeom prst="rect">
            <a:avLst/>
          </a:prstGeom>
          <a:noFill/>
          <a:ln>
            <a:noFill/>
          </a:ln>
        </p:spPr>
      </p:pic>
      <p:pic>
        <p:nvPicPr>
          <p:cNvPr id="51" name="Picture 50"/>
          <p:cNvPicPr>
            <a:picLocks noChangeAspect="1"/>
          </p:cNvPicPr>
          <p:nvPr/>
        </p:nvPicPr>
        <p:blipFill>
          <a:blip r:embed="rId4">
            <a:lum/>
            <a:alphaModFix/>
          </a:blip>
          <a:srcRect/>
          <a:stretch>
            <a:fillRect/>
          </a:stretch>
        </p:blipFill>
        <p:spPr>
          <a:xfrm>
            <a:off x="7438103" y="2594349"/>
            <a:ext cx="381000" cy="446556"/>
          </a:xfrm>
          <a:prstGeom prst="rect">
            <a:avLst/>
          </a:prstGeom>
          <a:noFill/>
          <a:ln>
            <a:noFill/>
          </a:ln>
        </p:spPr>
      </p:pic>
      <p:pic>
        <p:nvPicPr>
          <p:cNvPr id="52" name="Picture 51"/>
          <p:cNvPicPr>
            <a:picLocks noChangeAspect="1"/>
          </p:cNvPicPr>
          <p:nvPr/>
        </p:nvPicPr>
        <p:blipFill>
          <a:blip r:embed="rId4">
            <a:lum/>
            <a:alphaModFix/>
          </a:blip>
          <a:srcRect/>
          <a:stretch>
            <a:fillRect/>
          </a:stretch>
        </p:blipFill>
        <p:spPr>
          <a:xfrm>
            <a:off x="7895303" y="2599573"/>
            <a:ext cx="381000" cy="446556"/>
          </a:xfrm>
          <a:prstGeom prst="rect">
            <a:avLst/>
          </a:prstGeom>
          <a:noFill/>
          <a:ln>
            <a:noFill/>
          </a:ln>
        </p:spPr>
      </p:pic>
      <p:pic>
        <p:nvPicPr>
          <p:cNvPr id="53" name="Picture 52"/>
          <p:cNvPicPr>
            <a:picLocks noChangeAspect="1"/>
          </p:cNvPicPr>
          <p:nvPr/>
        </p:nvPicPr>
        <p:blipFill>
          <a:blip r:embed="rId4">
            <a:lum/>
            <a:alphaModFix/>
          </a:blip>
          <a:srcRect/>
          <a:stretch>
            <a:fillRect/>
          </a:stretch>
        </p:blipFill>
        <p:spPr>
          <a:xfrm>
            <a:off x="6066503" y="3085204"/>
            <a:ext cx="381000" cy="446556"/>
          </a:xfrm>
          <a:prstGeom prst="rect">
            <a:avLst/>
          </a:prstGeom>
          <a:noFill/>
          <a:ln>
            <a:noFill/>
          </a:ln>
        </p:spPr>
      </p:pic>
      <p:pic>
        <p:nvPicPr>
          <p:cNvPr id="54" name="Picture 53"/>
          <p:cNvPicPr>
            <a:picLocks noChangeAspect="1"/>
          </p:cNvPicPr>
          <p:nvPr/>
        </p:nvPicPr>
        <p:blipFill>
          <a:blip r:embed="rId4">
            <a:lum/>
            <a:alphaModFix/>
          </a:blip>
          <a:srcRect/>
          <a:stretch>
            <a:fillRect/>
          </a:stretch>
        </p:blipFill>
        <p:spPr>
          <a:xfrm>
            <a:off x="6523703" y="3087075"/>
            <a:ext cx="381000" cy="446556"/>
          </a:xfrm>
          <a:prstGeom prst="rect">
            <a:avLst/>
          </a:prstGeom>
          <a:noFill/>
          <a:ln>
            <a:noFill/>
          </a:ln>
        </p:spPr>
      </p:pic>
      <p:pic>
        <p:nvPicPr>
          <p:cNvPr id="55" name="Picture 54"/>
          <p:cNvPicPr>
            <a:picLocks noChangeAspect="1"/>
          </p:cNvPicPr>
          <p:nvPr/>
        </p:nvPicPr>
        <p:blipFill>
          <a:blip r:embed="rId4">
            <a:lum/>
            <a:alphaModFix/>
          </a:blip>
          <a:srcRect/>
          <a:stretch>
            <a:fillRect/>
          </a:stretch>
        </p:blipFill>
        <p:spPr>
          <a:xfrm>
            <a:off x="6980903" y="3079980"/>
            <a:ext cx="381000" cy="446556"/>
          </a:xfrm>
          <a:prstGeom prst="rect">
            <a:avLst/>
          </a:prstGeom>
          <a:noFill/>
          <a:ln>
            <a:noFill/>
          </a:ln>
        </p:spPr>
      </p:pic>
      <p:pic>
        <p:nvPicPr>
          <p:cNvPr id="56" name="Picture 55"/>
          <p:cNvPicPr>
            <a:picLocks noChangeAspect="1"/>
          </p:cNvPicPr>
          <p:nvPr/>
        </p:nvPicPr>
        <p:blipFill>
          <a:blip r:embed="rId4">
            <a:lum/>
            <a:alphaModFix/>
          </a:blip>
          <a:srcRect/>
          <a:stretch>
            <a:fillRect/>
          </a:stretch>
        </p:blipFill>
        <p:spPr>
          <a:xfrm>
            <a:off x="7438103" y="3079980"/>
            <a:ext cx="381000" cy="446556"/>
          </a:xfrm>
          <a:prstGeom prst="rect">
            <a:avLst/>
          </a:prstGeom>
          <a:noFill/>
          <a:ln>
            <a:noFill/>
          </a:ln>
        </p:spPr>
      </p:pic>
      <p:pic>
        <p:nvPicPr>
          <p:cNvPr id="57" name="Picture 56"/>
          <p:cNvPicPr>
            <a:picLocks noChangeAspect="1"/>
          </p:cNvPicPr>
          <p:nvPr/>
        </p:nvPicPr>
        <p:blipFill>
          <a:blip r:embed="rId4">
            <a:lum/>
            <a:alphaModFix/>
          </a:blip>
          <a:srcRect/>
          <a:stretch>
            <a:fillRect/>
          </a:stretch>
        </p:blipFill>
        <p:spPr>
          <a:xfrm>
            <a:off x="7895303" y="3085204"/>
            <a:ext cx="381000" cy="446556"/>
          </a:xfrm>
          <a:prstGeom prst="rect">
            <a:avLst/>
          </a:prstGeom>
          <a:noFill/>
          <a:ln>
            <a:noFill/>
          </a:ln>
        </p:spPr>
      </p:pic>
      <p:pic>
        <p:nvPicPr>
          <p:cNvPr id="58" name="Picture 57"/>
          <p:cNvPicPr>
            <a:picLocks noChangeAspect="1"/>
          </p:cNvPicPr>
          <p:nvPr/>
        </p:nvPicPr>
        <p:blipFill>
          <a:blip r:embed="rId4">
            <a:lum/>
            <a:alphaModFix/>
          </a:blip>
          <a:srcRect/>
          <a:stretch>
            <a:fillRect/>
          </a:stretch>
        </p:blipFill>
        <p:spPr>
          <a:xfrm>
            <a:off x="6066503" y="3586624"/>
            <a:ext cx="381000" cy="446556"/>
          </a:xfrm>
          <a:prstGeom prst="rect">
            <a:avLst/>
          </a:prstGeom>
          <a:noFill/>
          <a:ln>
            <a:noFill/>
          </a:ln>
        </p:spPr>
      </p:pic>
      <p:pic>
        <p:nvPicPr>
          <p:cNvPr id="59" name="Picture 58"/>
          <p:cNvPicPr>
            <a:picLocks noChangeAspect="1"/>
          </p:cNvPicPr>
          <p:nvPr/>
        </p:nvPicPr>
        <p:blipFill>
          <a:blip r:embed="rId4">
            <a:lum/>
            <a:alphaModFix/>
          </a:blip>
          <a:srcRect/>
          <a:stretch>
            <a:fillRect/>
          </a:stretch>
        </p:blipFill>
        <p:spPr>
          <a:xfrm>
            <a:off x="6523703" y="3588495"/>
            <a:ext cx="381000" cy="446556"/>
          </a:xfrm>
          <a:prstGeom prst="rect">
            <a:avLst/>
          </a:prstGeom>
          <a:noFill/>
          <a:ln>
            <a:noFill/>
          </a:ln>
        </p:spPr>
      </p:pic>
      <p:pic>
        <p:nvPicPr>
          <p:cNvPr id="60" name="Picture 59"/>
          <p:cNvPicPr>
            <a:picLocks noChangeAspect="1"/>
          </p:cNvPicPr>
          <p:nvPr/>
        </p:nvPicPr>
        <p:blipFill>
          <a:blip r:embed="rId4">
            <a:lum/>
            <a:alphaModFix/>
          </a:blip>
          <a:srcRect/>
          <a:stretch>
            <a:fillRect/>
          </a:stretch>
        </p:blipFill>
        <p:spPr>
          <a:xfrm>
            <a:off x="6980903" y="3581400"/>
            <a:ext cx="381000" cy="446556"/>
          </a:xfrm>
          <a:prstGeom prst="rect">
            <a:avLst/>
          </a:prstGeom>
          <a:noFill/>
          <a:ln>
            <a:noFill/>
          </a:ln>
        </p:spPr>
      </p:pic>
      <p:pic>
        <p:nvPicPr>
          <p:cNvPr id="61" name="Picture 60"/>
          <p:cNvPicPr>
            <a:picLocks noChangeAspect="1"/>
          </p:cNvPicPr>
          <p:nvPr/>
        </p:nvPicPr>
        <p:blipFill>
          <a:blip r:embed="rId4">
            <a:lum/>
            <a:alphaModFix/>
          </a:blip>
          <a:srcRect/>
          <a:stretch>
            <a:fillRect/>
          </a:stretch>
        </p:blipFill>
        <p:spPr>
          <a:xfrm>
            <a:off x="7438103" y="3581400"/>
            <a:ext cx="381000" cy="446556"/>
          </a:xfrm>
          <a:prstGeom prst="rect">
            <a:avLst/>
          </a:prstGeom>
          <a:noFill/>
          <a:ln>
            <a:noFill/>
          </a:ln>
        </p:spPr>
      </p:pic>
      <p:pic>
        <p:nvPicPr>
          <p:cNvPr id="62" name="Picture 61"/>
          <p:cNvPicPr>
            <a:picLocks noChangeAspect="1"/>
          </p:cNvPicPr>
          <p:nvPr/>
        </p:nvPicPr>
        <p:blipFill>
          <a:blip r:embed="rId4">
            <a:lum/>
            <a:alphaModFix/>
          </a:blip>
          <a:srcRect/>
          <a:stretch>
            <a:fillRect/>
          </a:stretch>
        </p:blipFill>
        <p:spPr>
          <a:xfrm>
            <a:off x="7895303" y="3586624"/>
            <a:ext cx="381000" cy="446556"/>
          </a:xfrm>
          <a:prstGeom prst="rect">
            <a:avLst/>
          </a:prstGeom>
          <a:noFill/>
          <a:ln>
            <a:noFill/>
          </a:ln>
        </p:spPr>
      </p:pic>
      <p:pic>
        <p:nvPicPr>
          <p:cNvPr id="63" name="Picture 62"/>
          <p:cNvPicPr>
            <a:picLocks noChangeAspect="1"/>
          </p:cNvPicPr>
          <p:nvPr/>
        </p:nvPicPr>
        <p:blipFill>
          <a:blip r:embed="rId4">
            <a:lum/>
            <a:alphaModFix/>
          </a:blip>
          <a:srcRect/>
          <a:stretch>
            <a:fillRect/>
          </a:stretch>
        </p:blipFill>
        <p:spPr>
          <a:xfrm>
            <a:off x="6066503" y="4079353"/>
            <a:ext cx="381000" cy="446556"/>
          </a:xfrm>
          <a:prstGeom prst="rect">
            <a:avLst/>
          </a:prstGeom>
          <a:noFill/>
          <a:ln>
            <a:noFill/>
          </a:ln>
        </p:spPr>
      </p:pic>
      <p:pic>
        <p:nvPicPr>
          <p:cNvPr id="64" name="Picture 63"/>
          <p:cNvPicPr>
            <a:picLocks noChangeAspect="1"/>
          </p:cNvPicPr>
          <p:nvPr/>
        </p:nvPicPr>
        <p:blipFill>
          <a:blip r:embed="rId4">
            <a:lum/>
            <a:alphaModFix/>
          </a:blip>
          <a:srcRect/>
          <a:stretch>
            <a:fillRect/>
          </a:stretch>
        </p:blipFill>
        <p:spPr>
          <a:xfrm>
            <a:off x="6523703" y="4081224"/>
            <a:ext cx="381000" cy="446556"/>
          </a:xfrm>
          <a:prstGeom prst="rect">
            <a:avLst/>
          </a:prstGeom>
          <a:noFill/>
          <a:ln>
            <a:noFill/>
          </a:ln>
        </p:spPr>
      </p:pic>
      <p:pic>
        <p:nvPicPr>
          <p:cNvPr id="65" name="Picture 64"/>
          <p:cNvPicPr>
            <a:picLocks noChangeAspect="1"/>
          </p:cNvPicPr>
          <p:nvPr/>
        </p:nvPicPr>
        <p:blipFill>
          <a:blip r:embed="rId4">
            <a:lum/>
            <a:alphaModFix/>
          </a:blip>
          <a:srcRect/>
          <a:stretch>
            <a:fillRect/>
          </a:stretch>
        </p:blipFill>
        <p:spPr>
          <a:xfrm>
            <a:off x="6980903" y="4074129"/>
            <a:ext cx="381000" cy="446556"/>
          </a:xfrm>
          <a:prstGeom prst="rect">
            <a:avLst/>
          </a:prstGeom>
          <a:noFill/>
          <a:ln>
            <a:noFill/>
          </a:ln>
        </p:spPr>
      </p:pic>
      <p:pic>
        <p:nvPicPr>
          <p:cNvPr id="66" name="Picture 65"/>
          <p:cNvPicPr>
            <a:picLocks noChangeAspect="1"/>
          </p:cNvPicPr>
          <p:nvPr/>
        </p:nvPicPr>
        <p:blipFill>
          <a:blip r:embed="rId4">
            <a:lum/>
            <a:alphaModFix/>
          </a:blip>
          <a:srcRect/>
          <a:stretch>
            <a:fillRect/>
          </a:stretch>
        </p:blipFill>
        <p:spPr>
          <a:xfrm>
            <a:off x="7438103" y="4074129"/>
            <a:ext cx="381000" cy="446556"/>
          </a:xfrm>
          <a:prstGeom prst="rect">
            <a:avLst/>
          </a:prstGeom>
          <a:noFill/>
          <a:ln>
            <a:noFill/>
          </a:ln>
        </p:spPr>
      </p:pic>
      <p:pic>
        <p:nvPicPr>
          <p:cNvPr id="67" name="Picture 66"/>
          <p:cNvPicPr>
            <a:picLocks noChangeAspect="1"/>
          </p:cNvPicPr>
          <p:nvPr/>
        </p:nvPicPr>
        <p:blipFill>
          <a:blip r:embed="rId4">
            <a:lum/>
            <a:alphaModFix/>
          </a:blip>
          <a:srcRect/>
          <a:stretch>
            <a:fillRect/>
          </a:stretch>
        </p:blipFill>
        <p:spPr>
          <a:xfrm>
            <a:off x="7895303" y="4079353"/>
            <a:ext cx="381000" cy="446556"/>
          </a:xfrm>
          <a:prstGeom prst="rect">
            <a:avLst/>
          </a:prstGeom>
          <a:noFill/>
          <a:ln>
            <a:noFill/>
          </a:ln>
        </p:spPr>
      </p:pic>
      <p:pic>
        <p:nvPicPr>
          <p:cNvPr id="68" name="Picture 67"/>
          <p:cNvPicPr>
            <a:picLocks noChangeAspect="1"/>
          </p:cNvPicPr>
          <p:nvPr/>
        </p:nvPicPr>
        <p:blipFill>
          <a:blip r:embed="rId4">
            <a:lum/>
            <a:alphaModFix/>
          </a:blip>
          <a:srcRect/>
          <a:stretch>
            <a:fillRect/>
          </a:stretch>
        </p:blipFill>
        <p:spPr>
          <a:xfrm>
            <a:off x="6066503" y="4580773"/>
            <a:ext cx="381000" cy="446556"/>
          </a:xfrm>
          <a:prstGeom prst="rect">
            <a:avLst/>
          </a:prstGeom>
          <a:noFill/>
          <a:ln>
            <a:noFill/>
          </a:ln>
        </p:spPr>
      </p:pic>
      <p:pic>
        <p:nvPicPr>
          <p:cNvPr id="69" name="Picture 68"/>
          <p:cNvPicPr>
            <a:picLocks noChangeAspect="1"/>
          </p:cNvPicPr>
          <p:nvPr/>
        </p:nvPicPr>
        <p:blipFill>
          <a:blip r:embed="rId4">
            <a:lum/>
            <a:alphaModFix/>
          </a:blip>
          <a:srcRect/>
          <a:stretch>
            <a:fillRect/>
          </a:stretch>
        </p:blipFill>
        <p:spPr>
          <a:xfrm>
            <a:off x="6523703" y="4582644"/>
            <a:ext cx="381000" cy="446556"/>
          </a:xfrm>
          <a:prstGeom prst="rect">
            <a:avLst/>
          </a:prstGeom>
          <a:noFill/>
          <a:ln>
            <a:noFill/>
          </a:ln>
        </p:spPr>
      </p:pic>
      <p:pic>
        <p:nvPicPr>
          <p:cNvPr id="70" name="Picture 69"/>
          <p:cNvPicPr>
            <a:picLocks noChangeAspect="1"/>
          </p:cNvPicPr>
          <p:nvPr/>
        </p:nvPicPr>
        <p:blipFill>
          <a:blip r:embed="rId4">
            <a:lum/>
            <a:alphaModFix/>
          </a:blip>
          <a:srcRect/>
          <a:stretch>
            <a:fillRect/>
          </a:stretch>
        </p:blipFill>
        <p:spPr>
          <a:xfrm>
            <a:off x="6980903" y="4575549"/>
            <a:ext cx="381000" cy="446556"/>
          </a:xfrm>
          <a:prstGeom prst="rect">
            <a:avLst/>
          </a:prstGeom>
          <a:noFill/>
          <a:ln>
            <a:noFill/>
          </a:ln>
        </p:spPr>
      </p:pic>
      <p:pic>
        <p:nvPicPr>
          <p:cNvPr id="71" name="Picture 70"/>
          <p:cNvPicPr>
            <a:picLocks noChangeAspect="1"/>
          </p:cNvPicPr>
          <p:nvPr/>
        </p:nvPicPr>
        <p:blipFill>
          <a:blip r:embed="rId4">
            <a:lum/>
            <a:alphaModFix/>
          </a:blip>
          <a:srcRect/>
          <a:stretch>
            <a:fillRect/>
          </a:stretch>
        </p:blipFill>
        <p:spPr>
          <a:xfrm>
            <a:off x="7438103" y="4575549"/>
            <a:ext cx="381000" cy="446556"/>
          </a:xfrm>
          <a:prstGeom prst="rect">
            <a:avLst/>
          </a:prstGeom>
          <a:noFill/>
          <a:ln>
            <a:noFill/>
          </a:ln>
        </p:spPr>
      </p:pic>
      <p:pic>
        <p:nvPicPr>
          <p:cNvPr id="72" name="Picture 71"/>
          <p:cNvPicPr>
            <a:picLocks noChangeAspect="1"/>
          </p:cNvPicPr>
          <p:nvPr/>
        </p:nvPicPr>
        <p:blipFill>
          <a:blip r:embed="rId4">
            <a:lum/>
            <a:alphaModFix/>
          </a:blip>
          <a:srcRect/>
          <a:stretch>
            <a:fillRect/>
          </a:stretch>
        </p:blipFill>
        <p:spPr>
          <a:xfrm>
            <a:off x="7895303" y="4580773"/>
            <a:ext cx="381000" cy="446556"/>
          </a:xfrm>
          <a:prstGeom prst="rect">
            <a:avLst/>
          </a:prstGeom>
          <a:noFill/>
          <a:ln>
            <a:noFill/>
          </a:ln>
        </p:spPr>
      </p:pic>
    </p:spTree>
    <p:extLst>
      <p:ext uri="{BB962C8B-B14F-4D97-AF65-F5344CB8AC3E}">
        <p14:creationId xmlns:p14="http://schemas.microsoft.com/office/powerpoint/2010/main" val="33220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4" name="Rounded Rectangle 3"/>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a:stCxn id="34" idx="1"/>
          </p:cNvCxnSpPr>
          <p:nvPr/>
        </p:nvCxnSpPr>
        <p:spPr>
          <a:xfrm flipH="1" flipV="1">
            <a:off x="2501369" y="2889382"/>
            <a:ext cx="1302400" cy="62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sp>
        <p:nvSpPr>
          <p:cNvPr id="35" name="Content Placeholder 2"/>
          <p:cNvSpPr>
            <a:spLocks noGrp="1"/>
          </p:cNvSpPr>
          <p:nvPr>
            <p:ph idx="1"/>
          </p:nvPr>
        </p:nvSpPr>
        <p:spPr>
          <a:xfrm>
            <a:off x="371270" y="5029200"/>
            <a:ext cx="7966678" cy="1828800"/>
          </a:xfrm>
        </p:spPr>
        <p:txBody>
          <a:bodyPr>
            <a:noAutofit/>
          </a:bodyPr>
          <a:lstStyle/>
          <a:p>
            <a:pPr marL="285750" indent="-285750"/>
            <a:r>
              <a:rPr lang="en-US" sz="2800" dirty="0" smtClean="0"/>
              <a:t>Scheduling – </a:t>
            </a:r>
            <a:r>
              <a:rPr lang="en-US" sz="2800" dirty="0" err="1" smtClean="0"/>
              <a:t>Anonymizer</a:t>
            </a:r>
            <a:r>
              <a:rPr lang="en-US" sz="2800" dirty="0" smtClean="0"/>
              <a:t> announces which </a:t>
            </a:r>
            <a:r>
              <a:rPr lang="en-US" dirty="0" smtClean="0"/>
              <a:t>pseudonym(s) will post</a:t>
            </a:r>
          </a:p>
        </p:txBody>
      </p:sp>
      <p:sp>
        <p:nvSpPr>
          <p:cNvPr id="88" name="Rounded Rectangle 87"/>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4">
            <a:lum/>
            <a:alphaModFix/>
          </a:blip>
          <a:srcRect/>
          <a:stretch>
            <a:fillRect/>
          </a:stretch>
        </p:blipFill>
        <p:spPr>
          <a:xfrm>
            <a:off x="6066503" y="1104004"/>
            <a:ext cx="381000" cy="446556"/>
          </a:xfrm>
          <a:prstGeom prst="rect">
            <a:avLst/>
          </a:prstGeom>
          <a:noFill/>
          <a:ln>
            <a:noFill/>
          </a:ln>
        </p:spPr>
      </p:pic>
      <p:pic>
        <p:nvPicPr>
          <p:cNvPr id="90" name="Picture 89"/>
          <p:cNvPicPr>
            <a:picLocks noChangeAspect="1"/>
          </p:cNvPicPr>
          <p:nvPr/>
        </p:nvPicPr>
        <p:blipFill>
          <a:blip r:embed="rId4">
            <a:lum/>
            <a:alphaModFix/>
          </a:blip>
          <a:srcRect/>
          <a:stretch>
            <a:fillRect/>
          </a:stretch>
        </p:blipFill>
        <p:spPr>
          <a:xfrm>
            <a:off x="6523703" y="1105875"/>
            <a:ext cx="381000" cy="446556"/>
          </a:xfrm>
          <a:prstGeom prst="rect">
            <a:avLst/>
          </a:prstGeom>
          <a:noFill/>
          <a:ln>
            <a:noFill/>
          </a:ln>
        </p:spPr>
      </p:pic>
      <p:pic>
        <p:nvPicPr>
          <p:cNvPr id="91" name="Picture 90"/>
          <p:cNvPicPr>
            <a:picLocks noChangeAspect="1"/>
          </p:cNvPicPr>
          <p:nvPr/>
        </p:nvPicPr>
        <p:blipFill>
          <a:blip r:embed="rId4">
            <a:lum/>
            <a:alphaModFix/>
          </a:blip>
          <a:srcRect/>
          <a:stretch>
            <a:fillRect/>
          </a:stretch>
        </p:blipFill>
        <p:spPr>
          <a:xfrm>
            <a:off x="6980903" y="1098780"/>
            <a:ext cx="381000" cy="446556"/>
          </a:xfrm>
          <a:prstGeom prst="rect">
            <a:avLst/>
          </a:prstGeom>
          <a:noFill/>
          <a:ln>
            <a:noFill/>
          </a:ln>
        </p:spPr>
      </p:pic>
      <p:pic>
        <p:nvPicPr>
          <p:cNvPr id="92" name="Picture 91"/>
          <p:cNvPicPr>
            <a:picLocks noChangeAspect="1"/>
          </p:cNvPicPr>
          <p:nvPr/>
        </p:nvPicPr>
        <p:blipFill>
          <a:blip r:embed="rId4">
            <a:lum/>
            <a:alphaModFix/>
          </a:blip>
          <a:srcRect/>
          <a:stretch>
            <a:fillRect/>
          </a:stretch>
        </p:blipFill>
        <p:spPr>
          <a:xfrm>
            <a:off x="7438103" y="1098780"/>
            <a:ext cx="381000" cy="446556"/>
          </a:xfrm>
          <a:prstGeom prst="rect">
            <a:avLst/>
          </a:prstGeom>
          <a:noFill/>
          <a:ln>
            <a:noFill/>
          </a:ln>
        </p:spPr>
      </p:pic>
      <p:pic>
        <p:nvPicPr>
          <p:cNvPr id="93" name="Picture 92"/>
          <p:cNvPicPr>
            <a:picLocks noChangeAspect="1"/>
          </p:cNvPicPr>
          <p:nvPr/>
        </p:nvPicPr>
        <p:blipFill>
          <a:blip r:embed="rId4">
            <a:lum/>
            <a:alphaModFix/>
          </a:blip>
          <a:srcRect/>
          <a:stretch>
            <a:fillRect/>
          </a:stretch>
        </p:blipFill>
        <p:spPr>
          <a:xfrm>
            <a:off x="7895303" y="1104004"/>
            <a:ext cx="381000" cy="446556"/>
          </a:xfrm>
          <a:prstGeom prst="rect">
            <a:avLst/>
          </a:prstGeom>
          <a:noFill/>
          <a:ln>
            <a:noFill/>
          </a:ln>
        </p:spPr>
      </p:pic>
      <p:pic>
        <p:nvPicPr>
          <p:cNvPr id="94" name="Picture 93"/>
          <p:cNvPicPr>
            <a:picLocks noChangeAspect="1"/>
          </p:cNvPicPr>
          <p:nvPr/>
        </p:nvPicPr>
        <p:blipFill>
          <a:blip r:embed="rId4">
            <a:lum/>
            <a:alphaModFix/>
          </a:blip>
          <a:srcRect/>
          <a:stretch>
            <a:fillRect/>
          </a:stretch>
        </p:blipFill>
        <p:spPr>
          <a:xfrm>
            <a:off x="6066503" y="1605424"/>
            <a:ext cx="381000" cy="446556"/>
          </a:xfrm>
          <a:prstGeom prst="rect">
            <a:avLst/>
          </a:prstGeom>
          <a:noFill/>
          <a:ln>
            <a:noFill/>
          </a:ln>
        </p:spPr>
      </p:pic>
      <p:pic>
        <p:nvPicPr>
          <p:cNvPr id="95" name="Picture 94"/>
          <p:cNvPicPr>
            <a:picLocks noChangeAspect="1"/>
          </p:cNvPicPr>
          <p:nvPr/>
        </p:nvPicPr>
        <p:blipFill>
          <a:blip r:embed="rId4">
            <a:lum/>
            <a:alphaModFix/>
          </a:blip>
          <a:srcRect/>
          <a:stretch>
            <a:fillRect/>
          </a:stretch>
        </p:blipFill>
        <p:spPr>
          <a:xfrm>
            <a:off x="6523703" y="1607295"/>
            <a:ext cx="381000" cy="446556"/>
          </a:xfrm>
          <a:prstGeom prst="rect">
            <a:avLst/>
          </a:prstGeom>
          <a:noFill/>
          <a:ln>
            <a:noFill/>
          </a:ln>
        </p:spPr>
      </p:pic>
      <p:pic>
        <p:nvPicPr>
          <p:cNvPr id="96" name="Picture 95"/>
          <p:cNvPicPr>
            <a:picLocks noChangeAspect="1"/>
          </p:cNvPicPr>
          <p:nvPr/>
        </p:nvPicPr>
        <p:blipFill>
          <a:blip r:embed="rId4">
            <a:lum/>
            <a:alphaModFix/>
          </a:blip>
          <a:srcRect/>
          <a:stretch>
            <a:fillRect/>
          </a:stretch>
        </p:blipFill>
        <p:spPr>
          <a:xfrm>
            <a:off x="6980903" y="1600200"/>
            <a:ext cx="381000" cy="446556"/>
          </a:xfrm>
          <a:prstGeom prst="rect">
            <a:avLst/>
          </a:prstGeom>
          <a:noFill/>
          <a:ln>
            <a:noFill/>
          </a:ln>
        </p:spPr>
      </p:pic>
      <p:pic>
        <p:nvPicPr>
          <p:cNvPr id="97" name="Picture 96"/>
          <p:cNvPicPr>
            <a:picLocks noChangeAspect="1"/>
          </p:cNvPicPr>
          <p:nvPr/>
        </p:nvPicPr>
        <p:blipFill>
          <a:blip r:embed="rId4">
            <a:lum/>
            <a:alphaModFix/>
          </a:blip>
          <a:srcRect/>
          <a:stretch>
            <a:fillRect/>
          </a:stretch>
        </p:blipFill>
        <p:spPr>
          <a:xfrm>
            <a:off x="7438103" y="1600200"/>
            <a:ext cx="381000" cy="446556"/>
          </a:xfrm>
          <a:prstGeom prst="rect">
            <a:avLst/>
          </a:prstGeom>
          <a:noFill/>
          <a:ln>
            <a:noFill/>
          </a:ln>
        </p:spPr>
      </p:pic>
      <p:pic>
        <p:nvPicPr>
          <p:cNvPr id="98" name="Picture 97"/>
          <p:cNvPicPr>
            <a:picLocks noChangeAspect="1"/>
          </p:cNvPicPr>
          <p:nvPr/>
        </p:nvPicPr>
        <p:blipFill>
          <a:blip r:embed="rId4">
            <a:lum/>
            <a:alphaModFix/>
          </a:blip>
          <a:srcRect/>
          <a:stretch>
            <a:fillRect/>
          </a:stretch>
        </p:blipFill>
        <p:spPr>
          <a:xfrm>
            <a:off x="7895303" y="1605424"/>
            <a:ext cx="381000" cy="446556"/>
          </a:xfrm>
          <a:prstGeom prst="rect">
            <a:avLst/>
          </a:prstGeom>
          <a:noFill/>
          <a:ln>
            <a:noFill/>
          </a:ln>
        </p:spPr>
      </p:pic>
      <p:pic>
        <p:nvPicPr>
          <p:cNvPr id="99" name="Picture 98"/>
          <p:cNvPicPr>
            <a:picLocks noChangeAspect="1"/>
          </p:cNvPicPr>
          <p:nvPr/>
        </p:nvPicPr>
        <p:blipFill>
          <a:blip r:embed="rId4">
            <a:lum/>
            <a:alphaModFix/>
          </a:blip>
          <a:srcRect/>
          <a:stretch>
            <a:fillRect/>
          </a:stretch>
        </p:blipFill>
        <p:spPr>
          <a:xfrm>
            <a:off x="6066503" y="2098153"/>
            <a:ext cx="381000" cy="446556"/>
          </a:xfrm>
          <a:prstGeom prst="rect">
            <a:avLst/>
          </a:prstGeom>
          <a:noFill/>
          <a:ln>
            <a:noFill/>
          </a:ln>
        </p:spPr>
      </p:pic>
      <p:pic>
        <p:nvPicPr>
          <p:cNvPr id="100" name="Picture 99"/>
          <p:cNvPicPr>
            <a:picLocks noChangeAspect="1"/>
          </p:cNvPicPr>
          <p:nvPr/>
        </p:nvPicPr>
        <p:blipFill>
          <a:blip r:embed="rId4">
            <a:lum/>
            <a:alphaModFix/>
          </a:blip>
          <a:srcRect/>
          <a:stretch>
            <a:fillRect/>
          </a:stretch>
        </p:blipFill>
        <p:spPr>
          <a:xfrm>
            <a:off x="6523703" y="2100024"/>
            <a:ext cx="381000" cy="446556"/>
          </a:xfrm>
          <a:prstGeom prst="rect">
            <a:avLst/>
          </a:prstGeom>
          <a:noFill/>
          <a:ln>
            <a:noFill/>
          </a:ln>
        </p:spPr>
      </p:pic>
      <p:pic>
        <p:nvPicPr>
          <p:cNvPr id="101" name="Picture 100"/>
          <p:cNvPicPr>
            <a:picLocks noChangeAspect="1"/>
          </p:cNvPicPr>
          <p:nvPr/>
        </p:nvPicPr>
        <p:blipFill>
          <a:blip r:embed="rId4">
            <a:lum/>
            <a:alphaModFix/>
          </a:blip>
          <a:srcRect/>
          <a:stretch>
            <a:fillRect/>
          </a:stretch>
        </p:blipFill>
        <p:spPr>
          <a:xfrm>
            <a:off x="6980903" y="2092929"/>
            <a:ext cx="381000" cy="446556"/>
          </a:xfrm>
          <a:prstGeom prst="rect">
            <a:avLst/>
          </a:prstGeom>
          <a:noFill/>
          <a:ln>
            <a:noFill/>
          </a:ln>
        </p:spPr>
      </p:pic>
      <p:pic>
        <p:nvPicPr>
          <p:cNvPr id="102" name="Picture 101"/>
          <p:cNvPicPr>
            <a:picLocks noChangeAspect="1"/>
          </p:cNvPicPr>
          <p:nvPr/>
        </p:nvPicPr>
        <p:blipFill>
          <a:blip r:embed="rId4">
            <a:lum/>
            <a:alphaModFix/>
          </a:blip>
          <a:srcRect/>
          <a:stretch>
            <a:fillRect/>
          </a:stretch>
        </p:blipFill>
        <p:spPr>
          <a:xfrm>
            <a:off x="7438103" y="2092929"/>
            <a:ext cx="381000" cy="446556"/>
          </a:xfrm>
          <a:prstGeom prst="rect">
            <a:avLst/>
          </a:prstGeom>
          <a:noFill/>
          <a:ln>
            <a:noFill/>
          </a:ln>
        </p:spPr>
      </p:pic>
      <p:pic>
        <p:nvPicPr>
          <p:cNvPr id="103" name="Picture 102"/>
          <p:cNvPicPr>
            <a:picLocks noChangeAspect="1"/>
          </p:cNvPicPr>
          <p:nvPr/>
        </p:nvPicPr>
        <p:blipFill>
          <a:blip r:embed="rId4">
            <a:lum/>
            <a:alphaModFix/>
          </a:blip>
          <a:srcRect/>
          <a:stretch>
            <a:fillRect/>
          </a:stretch>
        </p:blipFill>
        <p:spPr>
          <a:xfrm>
            <a:off x="7895303" y="2098153"/>
            <a:ext cx="381000" cy="446556"/>
          </a:xfrm>
          <a:prstGeom prst="rect">
            <a:avLst/>
          </a:prstGeom>
          <a:noFill/>
          <a:ln>
            <a:noFill/>
          </a:ln>
        </p:spPr>
      </p:pic>
      <p:pic>
        <p:nvPicPr>
          <p:cNvPr id="104" name="Picture 103"/>
          <p:cNvPicPr>
            <a:picLocks noChangeAspect="1"/>
          </p:cNvPicPr>
          <p:nvPr/>
        </p:nvPicPr>
        <p:blipFill>
          <a:blip r:embed="rId4">
            <a:lum/>
            <a:alphaModFix/>
          </a:blip>
          <a:srcRect/>
          <a:stretch>
            <a:fillRect/>
          </a:stretch>
        </p:blipFill>
        <p:spPr>
          <a:xfrm>
            <a:off x="6066503" y="2599573"/>
            <a:ext cx="381000" cy="446556"/>
          </a:xfrm>
          <a:prstGeom prst="rect">
            <a:avLst/>
          </a:prstGeom>
          <a:noFill/>
          <a:ln>
            <a:noFill/>
          </a:ln>
        </p:spPr>
      </p:pic>
      <p:pic>
        <p:nvPicPr>
          <p:cNvPr id="105" name="Picture 104"/>
          <p:cNvPicPr>
            <a:picLocks noChangeAspect="1"/>
          </p:cNvPicPr>
          <p:nvPr/>
        </p:nvPicPr>
        <p:blipFill>
          <a:blip r:embed="rId4">
            <a:lum/>
            <a:alphaModFix/>
          </a:blip>
          <a:srcRect/>
          <a:stretch>
            <a:fillRect/>
          </a:stretch>
        </p:blipFill>
        <p:spPr>
          <a:xfrm>
            <a:off x="6523703" y="2601444"/>
            <a:ext cx="381000" cy="446556"/>
          </a:xfrm>
          <a:prstGeom prst="rect">
            <a:avLst/>
          </a:prstGeom>
          <a:noFill/>
          <a:ln>
            <a:noFill/>
          </a:ln>
        </p:spPr>
      </p:pic>
      <p:pic>
        <p:nvPicPr>
          <p:cNvPr id="106" name="Picture 105"/>
          <p:cNvPicPr>
            <a:picLocks noChangeAspect="1"/>
          </p:cNvPicPr>
          <p:nvPr/>
        </p:nvPicPr>
        <p:blipFill>
          <a:blip r:embed="rId4">
            <a:lum/>
            <a:alphaModFix/>
          </a:blip>
          <a:srcRect/>
          <a:stretch>
            <a:fillRect/>
          </a:stretch>
        </p:blipFill>
        <p:spPr>
          <a:xfrm>
            <a:off x="6980903" y="2594349"/>
            <a:ext cx="381000" cy="446556"/>
          </a:xfrm>
          <a:prstGeom prst="rect">
            <a:avLst/>
          </a:prstGeom>
          <a:noFill/>
          <a:ln>
            <a:noFill/>
          </a:ln>
        </p:spPr>
      </p:pic>
      <p:pic>
        <p:nvPicPr>
          <p:cNvPr id="107" name="Picture 106"/>
          <p:cNvPicPr>
            <a:picLocks noChangeAspect="1"/>
          </p:cNvPicPr>
          <p:nvPr/>
        </p:nvPicPr>
        <p:blipFill>
          <a:blip r:embed="rId4">
            <a:lum/>
            <a:alphaModFix/>
          </a:blip>
          <a:srcRect/>
          <a:stretch>
            <a:fillRect/>
          </a:stretch>
        </p:blipFill>
        <p:spPr>
          <a:xfrm>
            <a:off x="7438103" y="2594349"/>
            <a:ext cx="381000" cy="446556"/>
          </a:xfrm>
          <a:prstGeom prst="rect">
            <a:avLst/>
          </a:prstGeom>
          <a:noFill/>
          <a:ln>
            <a:noFill/>
          </a:ln>
        </p:spPr>
      </p:pic>
      <p:pic>
        <p:nvPicPr>
          <p:cNvPr id="108" name="Picture 107"/>
          <p:cNvPicPr>
            <a:picLocks noChangeAspect="1"/>
          </p:cNvPicPr>
          <p:nvPr/>
        </p:nvPicPr>
        <p:blipFill>
          <a:blip r:embed="rId4">
            <a:lum/>
            <a:alphaModFix/>
          </a:blip>
          <a:srcRect/>
          <a:stretch>
            <a:fillRect/>
          </a:stretch>
        </p:blipFill>
        <p:spPr>
          <a:xfrm>
            <a:off x="7895303" y="2599573"/>
            <a:ext cx="381000" cy="446556"/>
          </a:xfrm>
          <a:prstGeom prst="rect">
            <a:avLst/>
          </a:prstGeom>
          <a:noFill/>
          <a:ln>
            <a:noFill/>
          </a:ln>
        </p:spPr>
      </p:pic>
      <p:pic>
        <p:nvPicPr>
          <p:cNvPr id="109" name="Picture 108"/>
          <p:cNvPicPr>
            <a:picLocks noChangeAspect="1"/>
          </p:cNvPicPr>
          <p:nvPr/>
        </p:nvPicPr>
        <p:blipFill>
          <a:blip r:embed="rId4">
            <a:lum/>
            <a:alphaModFix/>
          </a:blip>
          <a:srcRect/>
          <a:stretch>
            <a:fillRect/>
          </a:stretch>
        </p:blipFill>
        <p:spPr>
          <a:xfrm>
            <a:off x="6066503" y="3085204"/>
            <a:ext cx="381000" cy="446556"/>
          </a:xfrm>
          <a:prstGeom prst="rect">
            <a:avLst/>
          </a:prstGeom>
          <a:noFill/>
          <a:ln>
            <a:noFill/>
          </a:ln>
        </p:spPr>
      </p:pic>
      <p:pic>
        <p:nvPicPr>
          <p:cNvPr id="110" name="Picture 109"/>
          <p:cNvPicPr>
            <a:picLocks noChangeAspect="1"/>
          </p:cNvPicPr>
          <p:nvPr/>
        </p:nvPicPr>
        <p:blipFill>
          <a:blip r:embed="rId4">
            <a:lum/>
            <a:alphaModFix/>
          </a:blip>
          <a:srcRect/>
          <a:stretch>
            <a:fillRect/>
          </a:stretch>
        </p:blipFill>
        <p:spPr>
          <a:xfrm>
            <a:off x="6523703" y="3087075"/>
            <a:ext cx="381000" cy="446556"/>
          </a:xfrm>
          <a:prstGeom prst="rect">
            <a:avLst/>
          </a:prstGeom>
          <a:noFill/>
          <a:ln>
            <a:noFill/>
          </a:ln>
        </p:spPr>
      </p:pic>
      <p:pic>
        <p:nvPicPr>
          <p:cNvPr id="111" name="Picture 110"/>
          <p:cNvPicPr>
            <a:picLocks noChangeAspect="1"/>
          </p:cNvPicPr>
          <p:nvPr/>
        </p:nvPicPr>
        <p:blipFill>
          <a:blip r:embed="rId4">
            <a:lum/>
            <a:alphaModFix/>
          </a:blip>
          <a:srcRect/>
          <a:stretch>
            <a:fillRect/>
          </a:stretch>
        </p:blipFill>
        <p:spPr>
          <a:xfrm>
            <a:off x="6980903" y="3079980"/>
            <a:ext cx="381000" cy="446556"/>
          </a:xfrm>
          <a:prstGeom prst="rect">
            <a:avLst/>
          </a:prstGeom>
          <a:noFill/>
          <a:ln>
            <a:noFill/>
          </a:ln>
        </p:spPr>
      </p:pic>
      <p:pic>
        <p:nvPicPr>
          <p:cNvPr id="112" name="Picture 111"/>
          <p:cNvPicPr>
            <a:picLocks noChangeAspect="1"/>
          </p:cNvPicPr>
          <p:nvPr/>
        </p:nvPicPr>
        <p:blipFill>
          <a:blip r:embed="rId4">
            <a:lum/>
            <a:alphaModFix/>
          </a:blip>
          <a:srcRect/>
          <a:stretch>
            <a:fillRect/>
          </a:stretch>
        </p:blipFill>
        <p:spPr>
          <a:xfrm>
            <a:off x="7438103" y="3079980"/>
            <a:ext cx="381000" cy="446556"/>
          </a:xfrm>
          <a:prstGeom prst="rect">
            <a:avLst/>
          </a:prstGeom>
          <a:noFill/>
          <a:ln>
            <a:noFill/>
          </a:ln>
        </p:spPr>
      </p:pic>
      <p:pic>
        <p:nvPicPr>
          <p:cNvPr id="113" name="Picture 112"/>
          <p:cNvPicPr>
            <a:picLocks noChangeAspect="1"/>
          </p:cNvPicPr>
          <p:nvPr/>
        </p:nvPicPr>
        <p:blipFill>
          <a:blip r:embed="rId4">
            <a:lum/>
            <a:alphaModFix/>
          </a:blip>
          <a:srcRect/>
          <a:stretch>
            <a:fillRect/>
          </a:stretch>
        </p:blipFill>
        <p:spPr>
          <a:xfrm>
            <a:off x="7895303" y="3085204"/>
            <a:ext cx="381000" cy="446556"/>
          </a:xfrm>
          <a:prstGeom prst="rect">
            <a:avLst/>
          </a:prstGeom>
          <a:noFill/>
          <a:ln>
            <a:noFill/>
          </a:ln>
        </p:spPr>
      </p:pic>
      <p:pic>
        <p:nvPicPr>
          <p:cNvPr id="114" name="Picture 113"/>
          <p:cNvPicPr>
            <a:picLocks noChangeAspect="1"/>
          </p:cNvPicPr>
          <p:nvPr/>
        </p:nvPicPr>
        <p:blipFill>
          <a:blip r:embed="rId4">
            <a:lum/>
            <a:alphaModFix/>
          </a:blip>
          <a:srcRect/>
          <a:stretch>
            <a:fillRect/>
          </a:stretch>
        </p:blipFill>
        <p:spPr>
          <a:xfrm>
            <a:off x="6066503" y="3586624"/>
            <a:ext cx="381000" cy="446556"/>
          </a:xfrm>
          <a:prstGeom prst="rect">
            <a:avLst/>
          </a:prstGeom>
          <a:noFill/>
          <a:ln>
            <a:noFill/>
          </a:ln>
        </p:spPr>
      </p:pic>
      <p:pic>
        <p:nvPicPr>
          <p:cNvPr id="115" name="Picture 114"/>
          <p:cNvPicPr>
            <a:picLocks noChangeAspect="1"/>
          </p:cNvPicPr>
          <p:nvPr/>
        </p:nvPicPr>
        <p:blipFill>
          <a:blip r:embed="rId4">
            <a:lum/>
            <a:alphaModFix/>
          </a:blip>
          <a:srcRect/>
          <a:stretch>
            <a:fillRect/>
          </a:stretch>
        </p:blipFill>
        <p:spPr>
          <a:xfrm>
            <a:off x="6523703" y="3588495"/>
            <a:ext cx="381000" cy="446556"/>
          </a:xfrm>
          <a:prstGeom prst="rect">
            <a:avLst/>
          </a:prstGeom>
          <a:noFill/>
          <a:ln>
            <a:noFill/>
          </a:ln>
        </p:spPr>
      </p:pic>
      <p:pic>
        <p:nvPicPr>
          <p:cNvPr id="116" name="Picture 115"/>
          <p:cNvPicPr>
            <a:picLocks noChangeAspect="1"/>
          </p:cNvPicPr>
          <p:nvPr/>
        </p:nvPicPr>
        <p:blipFill>
          <a:blip r:embed="rId4">
            <a:lum/>
            <a:alphaModFix/>
          </a:blip>
          <a:srcRect/>
          <a:stretch>
            <a:fillRect/>
          </a:stretch>
        </p:blipFill>
        <p:spPr>
          <a:xfrm>
            <a:off x="6980903" y="3581400"/>
            <a:ext cx="381000" cy="446556"/>
          </a:xfrm>
          <a:prstGeom prst="rect">
            <a:avLst/>
          </a:prstGeom>
          <a:noFill/>
          <a:ln>
            <a:noFill/>
          </a:ln>
        </p:spPr>
      </p:pic>
      <p:pic>
        <p:nvPicPr>
          <p:cNvPr id="117" name="Picture 116"/>
          <p:cNvPicPr>
            <a:picLocks noChangeAspect="1"/>
          </p:cNvPicPr>
          <p:nvPr/>
        </p:nvPicPr>
        <p:blipFill>
          <a:blip r:embed="rId4">
            <a:lum/>
            <a:alphaModFix/>
          </a:blip>
          <a:srcRect/>
          <a:stretch>
            <a:fillRect/>
          </a:stretch>
        </p:blipFill>
        <p:spPr>
          <a:xfrm>
            <a:off x="7438103" y="3581400"/>
            <a:ext cx="381000" cy="446556"/>
          </a:xfrm>
          <a:prstGeom prst="rect">
            <a:avLst/>
          </a:prstGeom>
          <a:noFill/>
          <a:ln>
            <a:noFill/>
          </a:ln>
        </p:spPr>
      </p:pic>
      <p:pic>
        <p:nvPicPr>
          <p:cNvPr id="118" name="Picture 117"/>
          <p:cNvPicPr>
            <a:picLocks noChangeAspect="1"/>
          </p:cNvPicPr>
          <p:nvPr/>
        </p:nvPicPr>
        <p:blipFill>
          <a:blip r:embed="rId4">
            <a:lum/>
            <a:alphaModFix/>
          </a:blip>
          <a:srcRect/>
          <a:stretch>
            <a:fillRect/>
          </a:stretch>
        </p:blipFill>
        <p:spPr>
          <a:xfrm>
            <a:off x="7895303" y="3586624"/>
            <a:ext cx="381000" cy="446556"/>
          </a:xfrm>
          <a:prstGeom prst="rect">
            <a:avLst/>
          </a:prstGeom>
          <a:noFill/>
          <a:ln>
            <a:noFill/>
          </a:ln>
        </p:spPr>
      </p:pic>
      <p:pic>
        <p:nvPicPr>
          <p:cNvPr id="119" name="Picture 118"/>
          <p:cNvPicPr>
            <a:picLocks noChangeAspect="1"/>
          </p:cNvPicPr>
          <p:nvPr/>
        </p:nvPicPr>
        <p:blipFill>
          <a:blip r:embed="rId4">
            <a:lum/>
            <a:alphaModFix/>
          </a:blip>
          <a:srcRect/>
          <a:stretch>
            <a:fillRect/>
          </a:stretch>
        </p:blipFill>
        <p:spPr>
          <a:xfrm>
            <a:off x="6066503" y="4079353"/>
            <a:ext cx="381000" cy="446556"/>
          </a:xfrm>
          <a:prstGeom prst="rect">
            <a:avLst/>
          </a:prstGeom>
          <a:noFill/>
          <a:ln>
            <a:noFill/>
          </a:ln>
        </p:spPr>
      </p:pic>
      <p:pic>
        <p:nvPicPr>
          <p:cNvPr id="120" name="Picture 119"/>
          <p:cNvPicPr>
            <a:picLocks noChangeAspect="1"/>
          </p:cNvPicPr>
          <p:nvPr/>
        </p:nvPicPr>
        <p:blipFill>
          <a:blip r:embed="rId4">
            <a:lum/>
            <a:alphaModFix/>
          </a:blip>
          <a:srcRect/>
          <a:stretch>
            <a:fillRect/>
          </a:stretch>
        </p:blipFill>
        <p:spPr>
          <a:xfrm>
            <a:off x="6523703" y="4081224"/>
            <a:ext cx="381000" cy="446556"/>
          </a:xfrm>
          <a:prstGeom prst="rect">
            <a:avLst/>
          </a:prstGeom>
          <a:noFill/>
          <a:ln>
            <a:noFill/>
          </a:ln>
        </p:spPr>
      </p:pic>
      <p:pic>
        <p:nvPicPr>
          <p:cNvPr id="121" name="Picture 120"/>
          <p:cNvPicPr>
            <a:picLocks noChangeAspect="1"/>
          </p:cNvPicPr>
          <p:nvPr/>
        </p:nvPicPr>
        <p:blipFill>
          <a:blip r:embed="rId4">
            <a:lum/>
            <a:alphaModFix/>
          </a:blip>
          <a:srcRect/>
          <a:stretch>
            <a:fillRect/>
          </a:stretch>
        </p:blipFill>
        <p:spPr>
          <a:xfrm>
            <a:off x="6980903" y="4074129"/>
            <a:ext cx="381000" cy="446556"/>
          </a:xfrm>
          <a:prstGeom prst="rect">
            <a:avLst/>
          </a:prstGeom>
          <a:noFill/>
          <a:ln>
            <a:noFill/>
          </a:ln>
        </p:spPr>
      </p:pic>
      <p:pic>
        <p:nvPicPr>
          <p:cNvPr id="122" name="Picture 121"/>
          <p:cNvPicPr>
            <a:picLocks noChangeAspect="1"/>
          </p:cNvPicPr>
          <p:nvPr/>
        </p:nvPicPr>
        <p:blipFill>
          <a:blip r:embed="rId4">
            <a:lum/>
            <a:alphaModFix/>
          </a:blip>
          <a:srcRect/>
          <a:stretch>
            <a:fillRect/>
          </a:stretch>
        </p:blipFill>
        <p:spPr>
          <a:xfrm>
            <a:off x="7438103" y="4074129"/>
            <a:ext cx="381000" cy="446556"/>
          </a:xfrm>
          <a:prstGeom prst="rect">
            <a:avLst/>
          </a:prstGeom>
          <a:noFill/>
          <a:ln>
            <a:noFill/>
          </a:ln>
        </p:spPr>
      </p:pic>
      <p:pic>
        <p:nvPicPr>
          <p:cNvPr id="123" name="Picture 122"/>
          <p:cNvPicPr>
            <a:picLocks noChangeAspect="1"/>
          </p:cNvPicPr>
          <p:nvPr/>
        </p:nvPicPr>
        <p:blipFill>
          <a:blip r:embed="rId4">
            <a:lum/>
            <a:alphaModFix/>
          </a:blip>
          <a:srcRect/>
          <a:stretch>
            <a:fillRect/>
          </a:stretch>
        </p:blipFill>
        <p:spPr>
          <a:xfrm>
            <a:off x="7895303" y="4079353"/>
            <a:ext cx="381000" cy="446556"/>
          </a:xfrm>
          <a:prstGeom prst="rect">
            <a:avLst/>
          </a:prstGeom>
          <a:noFill/>
          <a:ln>
            <a:noFill/>
          </a:ln>
        </p:spPr>
      </p:pic>
      <p:pic>
        <p:nvPicPr>
          <p:cNvPr id="124" name="Picture 123"/>
          <p:cNvPicPr>
            <a:picLocks noChangeAspect="1"/>
          </p:cNvPicPr>
          <p:nvPr/>
        </p:nvPicPr>
        <p:blipFill>
          <a:blip r:embed="rId4">
            <a:lum/>
            <a:alphaModFix/>
          </a:blip>
          <a:srcRect/>
          <a:stretch>
            <a:fillRect/>
          </a:stretch>
        </p:blipFill>
        <p:spPr>
          <a:xfrm>
            <a:off x="6066503" y="4580773"/>
            <a:ext cx="381000" cy="446556"/>
          </a:xfrm>
          <a:prstGeom prst="rect">
            <a:avLst/>
          </a:prstGeom>
          <a:noFill/>
          <a:ln>
            <a:noFill/>
          </a:ln>
        </p:spPr>
      </p:pic>
      <p:pic>
        <p:nvPicPr>
          <p:cNvPr id="125" name="Picture 124"/>
          <p:cNvPicPr>
            <a:picLocks noChangeAspect="1"/>
          </p:cNvPicPr>
          <p:nvPr/>
        </p:nvPicPr>
        <p:blipFill>
          <a:blip r:embed="rId4">
            <a:lum/>
            <a:alphaModFix/>
          </a:blip>
          <a:srcRect/>
          <a:stretch>
            <a:fillRect/>
          </a:stretch>
        </p:blipFill>
        <p:spPr>
          <a:xfrm>
            <a:off x="6523703" y="4582644"/>
            <a:ext cx="381000" cy="446556"/>
          </a:xfrm>
          <a:prstGeom prst="rect">
            <a:avLst/>
          </a:prstGeom>
          <a:noFill/>
          <a:ln>
            <a:noFill/>
          </a:ln>
        </p:spPr>
      </p:pic>
      <p:pic>
        <p:nvPicPr>
          <p:cNvPr id="126" name="Picture 125"/>
          <p:cNvPicPr>
            <a:picLocks noChangeAspect="1"/>
          </p:cNvPicPr>
          <p:nvPr/>
        </p:nvPicPr>
        <p:blipFill>
          <a:blip r:embed="rId4">
            <a:lum/>
            <a:alphaModFix/>
          </a:blip>
          <a:srcRect/>
          <a:stretch>
            <a:fillRect/>
          </a:stretch>
        </p:blipFill>
        <p:spPr>
          <a:xfrm>
            <a:off x="6980903" y="4575549"/>
            <a:ext cx="381000" cy="446556"/>
          </a:xfrm>
          <a:prstGeom prst="rect">
            <a:avLst/>
          </a:prstGeom>
          <a:noFill/>
          <a:ln>
            <a:noFill/>
          </a:ln>
        </p:spPr>
      </p:pic>
      <p:pic>
        <p:nvPicPr>
          <p:cNvPr id="127" name="Picture 126"/>
          <p:cNvPicPr>
            <a:picLocks noChangeAspect="1"/>
          </p:cNvPicPr>
          <p:nvPr/>
        </p:nvPicPr>
        <p:blipFill>
          <a:blip r:embed="rId4">
            <a:lum/>
            <a:alphaModFix/>
          </a:blip>
          <a:srcRect/>
          <a:stretch>
            <a:fillRect/>
          </a:stretch>
        </p:blipFill>
        <p:spPr>
          <a:xfrm>
            <a:off x="7438103" y="4575549"/>
            <a:ext cx="381000" cy="446556"/>
          </a:xfrm>
          <a:prstGeom prst="rect">
            <a:avLst/>
          </a:prstGeom>
          <a:noFill/>
          <a:ln>
            <a:noFill/>
          </a:ln>
        </p:spPr>
      </p:pic>
      <p:pic>
        <p:nvPicPr>
          <p:cNvPr id="128" name="Picture 127"/>
          <p:cNvPicPr>
            <a:picLocks noChangeAspect="1"/>
          </p:cNvPicPr>
          <p:nvPr/>
        </p:nvPicPr>
        <p:blipFill>
          <a:blip r:embed="rId4">
            <a:lum/>
            <a:alphaModFix/>
          </a:blip>
          <a:srcRect/>
          <a:stretch>
            <a:fillRect/>
          </a:stretch>
        </p:blipFill>
        <p:spPr>
          <a:xfrm>
            <a:off x="7895303" y="4580773"/>
            <a:ext cx="381000" cy="446556"/>
          </a:xfrm>
          <a:prstGeom prst="rect">
            <a:avLst/>
          </a:prstGeom>
          <a:noFill/>
          <a:ln>
            <a:noFill/>
          </a:ln>
        </p:spPr>
      </p:pic>
      <p:sp>
        <p:nvSpPr>
          <p:cNvPr id="3" name="Oval 2"/>
          <p:cNvSpPr/>
          <p:nvPr/>
        </p:nvSpPr>
        <p:spPr>
          <a:xfrm>
            <a:off x="6452265" y="1007481"/>
            <a:ext cx="533400" cy="554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361903" y="2021121"/>
            <a:ext cx="533400" cy="554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361903" y="2998150"/>
            <a:ext cx="533400" cy="554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447503" y="3515934"/>
            <a:ext cx="533400" cy="554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361903" y="4520685"/>
            <a:ext cx="533400" cy="554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5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89"/>
                                        </p:tgtEl>
                                        <p:attrNameLst>
                                          <p:attrName>style.opacity</p:attrName>
                                        </p:attrNameLst>
                                      </p:cBhvr>
                                      <p:to>
                                        <p:strVal val="0.25"/>
                                      </p:to>
                                    </p:set>
                                    <p:animEffect filter="image" prLst="opacity: 0.25">
                                      <p:cBhvr rctx="IE">
                                        <p:cTn id="21" dur="indefinite"/>
                                        <p:tgtEl>
                                          <p:spTgt spid="89"/>
                                        </p:tgtEl>
                                      </p:cBhvr>
                                    </p:animEffect>
                                  </p:childTnLst>
                                </p:cTn>
                              </p:par>
                              <p:par>
                                <p:cTn id="22" presetID="9" presetClass="emph" presetSubtype="0" nodeType="withEffect">
                                  <p:stCondLst>
                                    <p:cond delay="0"/>
                                  </p:stCondLst>
                                  <p:childTnLst>
                                    <p:set>
                                      <p:cBhvr rctx="PPT">
                                        <p:cTn id="23" dur="indefinite"/>
                                        <p:tgtEl>
                                          <p:spTgt spid="91"/>
                                        </p:tgtEl>
                                        <p:attrNameLst>
                                          <p:attrName>style.opacity</p:attrName>
                                        </p:attrNameLst>
                                      </p:cBhvr>
                                      <p:to>
                                        <p:strVal val="0.25"/>
                                      </p:to>
                                    </p:set>
                                    <p:animEffect filter="image" prLst="opacity: 0.25">
                                      <p:cBhvr rctx="IE">
                                        <p:cTn id="24" dur="indefinite"/>
                                        <p:tgtEl>
                                          <p:spTgt spid="91"/>
                                        </p:tgtEl>
                                      </p:cBhvr>
                                    </p:animEffect>
                                  </p:childTnLst>
                                </p:cTn>
                              </p:par>
                              <p:par>
                                <p:cTn id="25" presetID="9" presetClass="emph" presetSubtype="0" nodeType="withEffect">
                                  <p:stCondLst>
                                    <p:cond delay="0"/>
                                  </p:stCondLst>
                                  <p:childTnLst>
                                    <p:set>
                                      <p:cBhvr rctx="PPT">
                                        <p:cTn id="26" dur="indefinite"/>
                                        <p:tgtEl>
                                          <p:spTgt spid="92"/>
                                        </p:tgtEl>
                                        <p:attrNameLst>
                                          <p:attrName>style.opacity</p:attrName>
                                        </p:attrNameLst>
                                      </p:cBhvr>
                                      <p:to>
                                        <p:strVal val="0.25"/>
                                      </p:to>
                                    </p:set>
                                    <p:animEffect filter="image" prLst="opacity: 0.25">
                                      <p:cBhvr rctx="IE">
                                        <p:cTn id="27" dur="indefinite"/>
                                        <p:tgtEl>
                                          <p:spTgt spid="92"/>
                                        </p:tgtEl>
                                      </p:cBhvr>
                                    </p:animEffect>
                                  </p:childTnLst>
                                </p:cTn>
                              </p:par>
                              <p:par>
                                <p:cTn id="28" presetID="9" presetClass="emph" presetSubtype="0" nodeType="withEffect">
                                  <p:stCondLst>
                                    <p:cond delay="0"/>
                                  </p:stCondLst>
                                  <p:childTnLst>
                                    <p:set>
                                      <p:cBhvr rctx="PPT">
                                        <p:cTn id="29" dur="indefinite"/>
                                        <p:tgtEl>
                                          <p:spTgt spid="93"/>
                                        </p:tgtEl>
                                        <p:attrNameLst>
                                          <p:attrName>style.opacity</p:attrName>
                                        </p:attrNameLst>
                                      </p:cBhvr>
                                      <p:to>
                                        <p:strVal val="0.25"/>
                                      </p:to>
                                    </p:set>
                                    <p:animEffect filter="image" prLst="opacity: 0.25">
                                      <p:cBhvr rctx="IE">
                                        <p:cTn id="30" dur="indefinite"/>
                                        <p:tgtEl>
                                          <p:spTgt spid="93"/>
                                        </p:tgtEl>
                                      </p:cBhvr>
                                    </p:animEffect>
                                  </p:childTnLst>
                                </p:cTn>
                              </p:par>
                              <p:par>
                                <p:cTn id="31" presetID="9" presetClass="emph" presetSubtype="0" nodeType="withEffect">
                                  <p:stCondLst>
                                    <p:cond delay="0"/>
                                  </p:stCondLst>
                                  <p:childTnLst>
                                    <p:set>
                                      <p:cBhvr rctx="PPT">
                                        <p:cTn id="32" dur="indefinite"/>
                                        <p:tgtEl>
                                          <p:spTgt spid="94"/>
                                        </p:tgtEl>
                                        <p:attrNameLst>
                                          <p:attrName>style.opacity</p:attrName>
                                        </p:attrNameLst>
                                      </p:cBhvr>
                                      <p:to>
                                        <p:strVal val="0.25"/>
                                      </p:to>
                                    </p:set>
                                    <p:animEffect filter="image" prLst="opacity: 0.25">
                                      <p:cBhvr rctx="IE">
                                        <p:cTn id="33" dur="indefinite"/>
                                        <p:tgtEl>
                                          <p:spTgt spid="94"/>
                                        </p:tgtEl>
                                      </p:cBhvr>
                                    </p:animEffect>
                                  </p:childTnLst>
                                </p:cTn>
                              </p:par>
                              <p:par>
                                <p:cTn id="34" presetID="9" presetClass="emph" presetSubtype="0" nodeType="withEffect">
                                  <p:stCondLst>
                                    <p:cond delay="0"/>
                                  </p:stCondLst>
                                  <p:childTnLst>
                                    <p:set>
                                      <p:cBhvr rctx="PPT">
                                        <p:cTn id="35" dur="indefinite"/>
                                        <p:tgtEl>
                                          <p:spTgt spid="95"/>
                                        </p:tgtEl>
                                        <p:attrNameLst>
                                          <p:attrName>style.opacity</p:attrName>
                                        </p:attrNameLst>
                                      </p:cBhvr>
                                      <p:to>
                                        <p:strVal val="0.25"/>
                                      </p:to>
                                    </p:set>
                                    <p:animEffect filter="image" prLst="opacity: 0.25">
                                      <p:cBhvr rctx="IE">
                                        <p:cTn id="36" dur="indefinite"/>
                                        <p:tgtEl>
                                          <p:spTgt spid="95"/>
                                        </p:tgtEl>
                                      </p:cBhvr>
                                    </p:animEffect>
                                  </p:childTnLst>
                                </p:cTn>
                              </p:par>
                              <p:par>
                                <p:cTn id="37" presetID="9" presetClass="emph" presetSubtype="0" nodeType="withEffect">
                                  <p:stCondLst>
                                    <p:cond delay="0"/>
                                  </p:stCondLst>
                                  <p:childTnLst>
                                    <p:set>
                                      <p:cBhvr rctx="PPT">
                                        <p:cTn id="38" dur="indefinite"/>
                                        <p:tgtEl>
                                          <p:spTgt spid="97"/>
                                        </p:tgtEl>
                                        <p:attrNameLst>
                                          <p:attrName>style.opacity</p:attrName>
                                        </p:attrNameLst>
                                      </p:cBhvr>
                                      <p:to>
                                        <p:strVal val="0.25"/>
                                      </p:to>
                                    </p:set>
                                    <p:animEffect filter="image" prLst="opacity: 0.25">
                                      <p:cBhvr rctx="IE">
                                        <p:cTn id="39" dur="indefinite"/>
                                        <p:tgtEl>
                                          <p:spTgt spid="97"/>
                                        </p:tgtEl>
                                      </p:cBhvr>
                                    </p:animEffect>
                                  </p:childTnLst>
                                </p:cTn>
                              </p:par>
                              <p:par>
                                <p:cTn id="40" presetID="9" presetClass="emph" presetSubtype="0" nodeType="withEffect">
                                  <p:stCondLst>
                                    <p:cond delay="0"/>
                                  </p:stCondLst>
                                  <p:childTnLst>
                                    <p:set>
                                      <p:cBhvr rctx="PPT">
                                        <p:cTn id="41" dur="indefinite"/>
                                        <p:tgtEl>
                                          <p:spTgt spid="98"/>
                                        </p:tgtEl>
                                        <p:attrNameLst>
                                          <p:attrName>style.opacity</p:attrName>
                                        </p:attrNameLst>
                                      </p:cBhvr>
                                      <p:to>
                                        <p:strVal val="0.25"/>
                                      </p:to>
                                    </p:set>
                                    <p:animEffect filter="image" prLst="opacity: 0.25">
                                      <p:cBhvr rctx="IE">
                                        <p:cTn id="42" dur="indefinite"/>
                                        <p:tgtEl>
                                          <p:spTgt spid="98"/>
                                        </p:tgtEl>
                                      </p:cBhvr>
                                    </p:animEffect>
                                  </p:childTnLst>
                                </p:cTn>
                              </p:par>
                              <p:par>
                                <p:cTn id="43" presetID="9" presetClass="emph" presetSubtype="0" nodeType="withEffect">
                                  <p:stCondLst>
                                    <p:cond delay="0"/>
                                  </p:stCondLst>
                                  <p:childTnLst>
                                    <p:set>
                                      <p:cBhvr rctx="PPT">
                                        <p:cTn id="44" dur="indefinite"/>
                                        <p:tgtEl>
                                          <p:spTgt spid="99"/>
                                        </p:tgtEl>
                                        <p:attrNameLst>
                                          <p:attrName>style.opacity</p:attrName>
                                        </p:attrNameLst>
                                      </p:cBhvr>
                                      <p:to>
                                        <p:strVal val="0.25"/>
                                      </p:to>
                                    </p:set>
                                    <p:animEffect filter="image" prLst="opacity: 0.25">
                                      <p:cBhvr rctx="IE">
                                        <p:cTn id="45" dur="indefinite"/>
                                        <p:tgtEl>
                                          <p:spTgt spid="99"/>
                                        </p:tgtEl>
                                      </p:cBhvr>
                                    </p:animEffect>
                                  </p:childTnLst>
                                </p:cTn>
                              </p:par>
                              <p:par>
                                <p:cTn id="46" presetID="9" presetClass="emph" presetSubtype="0" nodeType="withEffect">
                                  <p:stCondLst>
                                    <p:cond delay="0"/>
                                  </p:stCondLst>
                                  <p:childTnLst>
                                    <p:set>
                                      <p:cBhvr rctx="PPT">
                                        <p:cTn id="47" dur="indefinite"/>
                                        <p:tgtEl>
                                          <p:spTgt spid="100"/>
                                        </p:tgtEl>
                                        <p:attrNameLst>
                                          <p:attrName>style.opacity</p:attrName>
                                        </p:attrNameLst>
                                      </p:cBhvr>
                                      <p:to>
                                        <p:strVal val="0.25"/>
                                      </p:to>
                                    </p:set>
                                    <p:animEffect filter="image" prLst="opacity: 0.25">
                                      <p:cBhvr rctx="IE">
                                        <p:cTn id="48" dur="indefinite"/>
                                        <p:tgtEl>
                                          <p:spTgt spid="100"/>
                                        </p:tgtEl>
                                      </p:cBhvr>
                                    </p:animEffect>
                                  </p:childTnLst>
                                </p:cTn>
                              </p:par>
                              <p:par>
                                <p:cTn id="49" presetID="9" presetClass="emph" presetSubtype="0" nodeType="withEffect">
                                  <p:stCondLst>
                                    <p:cond delay="0"/>
                                  </p:stCondLst>
                                  <p:childTnLst>
                                    <p:set>
                                      <p:cBhvr rctx="PPT">
                                        <p:cTn id="50" dur="indefinite"/>
                                        <p:tgtEl>
                                          <p:spTgt spid="101"/>
                                        </p:tgtEl>
                                        <p:attrNameLst>
                                          <p:attrName>style.opacity</p:attrName>
                                        </p:attrNameLst>
                                      </p:cBhvr>
                                      <p:to>
                                        <p:strVal val="0.25"/>
                                      </p:to>
                                    </p:set>
                                    <p:animEffect filter="image" prLst="opacity: 0.25">
                                      <p:cBhvr rctx="IE">
                                        <p:cTn id="51" dur="indefinite"/>
                                        <p:tgtEl>
                                          <p:spTgt spid="101"/>
                                        </p:tgtEl>
                                      </p:cBhvr>
                                    </p:animEffect>
                                  </p:childTnLst>
                                </p:cTn>
                              </p:par>
                              <p:par>
                                <p:cTn id="52" presetID="9" presetClass="emph" presetSubtype="0" nodeType="withEffect">
                                  <p:stCondLst>
                                    <p:cond delay="0"/>
                                  </p:stCondLst>
                                  <p:childTnLst>
                                    <p:set>
                                      <p:cBhvr rctx="PPT">
                                        <p:cTn id="53" dur="indefinite"/>
                                        <p:tgtEl>
                                          <p:spTgt spid="103"/>
                                        </p:tgtEl>
                                        <p:attrNameLst>
                                          <p:attrName>style.opacity</p:attrName>
                                        </p:attrNameLst>
                                      </p:cBhvr>
                                      <p:to>
                                        <p:strVal val="0.25"/>
                                      </p:to>
                                    </p:set>
                                    <p:animEffect filter="image" prLst="opacity: 0.25">
                                      <p:cBhvr rctx="IE">
                                        <p:cTn id="54" dur="indefinite"/>
                                        <p:tgtEl>
                                          <p:spTgt spid="103"/>
                                        </p:tgtEl>
                                      </p:cBhvr>
                                    </p:animEffect>
                                  </p:childTnLst>
                                </p:cTn>
                              </p:par>
                              <p:par>
                                <p:cTn id="55" presetID="9" presetClass="emph" presetSubtype="0" nodeType="withEffect">
                                  <p:stCondLst>
                                    <p:cond delay="0"/>
                                  </p:stCondLst>
                                  <p:childTnLst>
                                    <p:set>
                                      <p:cBhvr rctx="PPT">
                                        <p:cTn id="56" dur="indefinite"/>
                                        <p:tgtEl>
                                          <p:spTgt spid="104"/>
                                        </p:tgtEl>
                                        <p:attrNameLst>
                                          <p:attrName>style.opacity</p:attrName>
                                        </p:attrNameLst>
                                      </p:cBhvr>
                                      <p:to>
                                        <p:strVal val="0.25"/>
                                      </p:to>
                                    </p:set>
                                    <p:animEffect filter="image" prLst="opacity: 0.25">
                                      <p:cBhvr rctx="IE">
                                        <p:cTn id="57" dur="indefinite"/>
                                        <p:tgtEl>
                                          <p:spTgt spid="104"/>
                                        </p:tgtEl>
                                      </p:cBhvr>
                                    </p:animEffect>
                                  </p:childTnLst>
                                </p:cTn>
                              </p:par>
                              <p:par>
                                <p:cTn id="58" presetID="9" presetClass="emph" presetSubtype="0" nodeType="withEffect">
                                  <p:stCondLst>
                                    <p:cond delay="0"/>
                                  </p:stCondLst>
                                  <p:childTnLst>
                                    <p:set>
                                      <p:cBhvr rctx="PPT">
                                        <p:cTn id="59" dur="indefinite"/>
                                        <p:tgtEl>
                                          <p:spTgt spid="106"/>
                                        </p:tgtEl>
                                        <p:attrNameLst>
                                          <p:attrName>style.opacity</p:attrName>
                                        </p:attrNameLst>
                                      </p:cBhvr>
                                      <p:to>
                                        <p:strVal val="0.25"/>
                                      </p:to>
                                    </p:set>
                                    <p:animEffect filter="image" prLst="opacity: 0.25">
                                      <p:cBhvr rctx="IE">
                                        <p:cTn id="60" dur="indefinite"/>
                                        <p:tgtEl>
                                          <p:spTgt spid="106"/>
                                        </p:tgtEl>
                                      </p:cBhvr>
                                    </p:animEffect>
                                  </p:childTnLst>
                                </p:cTn>
                              </p:par>
                              <p:par>
                                <p:cTn id="61" presetID="9" presetClass="emph" presetSubtype="0" nodeType="withEffect">
                                  <p:stCondLst>
                                    <p:cond delay="0"/>
                                  </p:stCondLst>
                                  <p:childTnLst>
                                    <p:set>
                                      <p:cBhvr rctx="PPT">
                                        <p:cTn id="62" dur="indefinite"/>
                                        <p:tgtEl>
                                          <p:spTgt spid="107"/>
                                        </p:tgtEl>
                                        <p:attrNameLst>
                                          <p:attrName>style.opacity</p:attrName>
                                        </p:attrNameLst>
                                      </p:cBhvr>
                                      <p:to>
                                        <p:strVal val="0.25"/>
                                      </p:to>
                                    </p:set>
                                    <p:animEffect filter="image" prLst="opacity: 0.25">
                                      <p:cBhvr rctx="IE">
                                        <p:cTn id="63" dur="indefinite"/>
                                        <p:tgtEl>
                                          <p:spTgt spid="107"/>
                                        </p:tgtEl>
                                      </p:cBhvr>
                                    </p:animEffect>
                                  </p:childTnLst>
                                </p:cTn>
                              </p:par>
                              <p:par>
                                <p:cTn id="64" presetID="9" presetClass="emph" presetSubtype="0" nodeType="withEffect">
                                  <p:stCondLst>
                                    <p:cond delay="0"/>
                                  </p:stCondLst>
                                  <p:childTnLst>
                                    <p:set>
                                      <p:cBhvr rctx="PPT">
                                        <p:cTn id="65" dur="indefinite"/>
                                        <p:tgtEl>
                                          <p:spTgt spid="108"/>
                                        </p:tgtEl>
                                        <p:attrNameLst>
                                          <p:attrName>style.opacity</p:attrName>
                                        </p:attrNameLst>
                                      </p:cBhvr>
                                      <p:to>
                                        <p:strVal val="0.25"/>
                                      </p:to>
                                    </p:set>
                                    <p:animEffect filter="image" prLst="opacity: 0.25">
                                      <p:cBhvr rctx="IE">
                                        <p:cTn id="66" dur="indefinite"/>
                                        <p:tgtEl>
                                          <p:spTgt spid="108"/>
                                        </p:tgtEl>
                                      </p:cBhvr>
                                    </p:animEffect>
                                  </p:childTnLst>
                                </p:cTn>
                              </p:par>
                              <p:par>
                                <p:cTn id="67" presetID="9" presetClass="emph" presetSubtype="0" nodeType="withEffect">
                                  <p:stCondLst>
                                    <p:cond delay="0"/>
                                  </p:stCondLst>
                                  <p:childTnLst>
                                    <p:set>
                                      <p:cBhvr rctx="PPT">
                                        <p:cTn id="68" dur="indefinite"/>
                                        <p:tgtEl>
                                          <p:spTgt spid="109"/>
                                        </p:tgtEl>
                                        <p:attrNameLst>
                                          <p:attrName>style.opacity</p:attrName>
                                        </p:attrNameLst>
                                      </p:cBhvr>
                                      <p:to>
                                        <p:strVal val="0.25"/>
                                      </p:to>
                                    </p:set>
                                    <p:animEffect filter="image" prLst="opacity: 0.25">
                                      <p:cBhvr rctx="IE">
                                        <p:cTn id="69" dur="indefinite"/>
                                        <p:tgtEl>
                                          <p:spTgt spid="109"/>
                                        </p:tgtEl>
                                      </p:cBhvr>
                                    </p:animEffect>
                                  </p:childTnLst>
                                </p:cTn>
                              </p:par>
                              <p:par>
                                <p:cTn id="70" presetID="9" presetClass="emph" presetSubtype="0" nodeType="withEffect">
                                  <p:stCondLst>
                                    <p:cond delay="0"/>
                                  </p:stCondLst>
                                  <p:childTnLst>
                                    <p:set>
                                      <p:cBhvr rctx="PPT">
                                        <p:cTn id="71" dur="indefinite"/>
                                        <p:tgtEl>
                                          <p:spTgt spid="110"/>
                                        </p:tgtEl>
                                        <p:attrNameLst>
                                          <p:attrName>style.opacity</p:attrName>
                                        </p:attrNameLst>
                                      </p:cBhvr>
                                      <p:to>
                                        <p:strVal val="0.25"/>
                                      </p:to>
                                    </p:set>
                                    <p:animEffect filter="image" prLst="opacity: 0.25">
                                      <p:cBhvr rctx="IE">
                                        <p:cTn id="72" dur="indefinite"/>
                                        <p:tgtEl>
                                          <p:spTgt spid="110"/>
                                        </p:tgtEl>
                                      </p:cBhvr>
                                    </p:animEffect>
                                  </p:childTnLst>
                                </p:cTn>
                              </p:par>
                              <p:par>
                                <p:cTn id="73" presetID="9" presetClass="emph" presetSubtype="0" nodeType="withEffect">
                                  <p:stCondLst>
                                    <p:cond delay="0"/>
                                  </p:stCondLst>
                                  <p:childTnLst>
                                    <p:set>
                                      <p:cBhvr rctx="PPT">
                                        <p:cTn id="74" dur="indefinite"/>
                                        <p:tgtEl>
                                          <p:spTgt spid="113"/>
                                        </p:tgtEl>
                                        <p:attrNameLst>
                                          <p:attrName>style.opacity</p:attrName>
                                        </p:attrNameLst>
                                      </p:cBhvr>
                                      <p:to>
                                        <p:strVal val="0.25"/>
                                      </p:to>
                                    </p:set>
                                    <p:animEffect filter="image" prLst="opacity: 0.25">
                                      <p:cBhvr rctx="IE">
                                        <p:cTn id="75" dur="indefinite"/>
                                        <p:tgtEl>
                                          <p:spTgt spid="113"/>
                                        </p:tgtEl>
                                      </p:cBhvr>
                                    </p:animEffect>
                                  </p:childTnLst>
                                </p:cTn>
                              </p:par>
                              <p:par>
                                <p:cTn id="76" presetID="9" presetClass="emph" presetSubtype="0" nodeType="withEffect">
                                  <p:stCondLst>
                                    <p:cond delay="0"/>
                                  </p:stCondLst>
                                  <p:childTnLst>
                                    <p:set>
                                      <p:cBhvr rctx="PPT">
                                        <p:cTn id="77" dur="indefinite"/>
                                        <p:tgtEl>
                                          <p:spTgt spid="114"/>
                                        </p:tgtEl>
                                        <p:attrNameLst>
                                          <p:attrName>style.opacity</p:attrName>
                                        </p:attrNameLst>
                                      </p:cBhvr>
                                      <p:to>
                                        <p:strVal val="0.25"/>
                                      </p:to>
                                    </p:set>
                                    <p:animEffect filter="image" prLst="opacity: 0.25">
                                      <p:cBhvr rctx="IE">
                                        <p:cTn id="78" dur="indefinite"/>
                                        <p:tgtEl>
                                          <p:spTgt spid="114"/>
                                        </p:tgtEl>
                                      </p:cBhvr>
                                    </p:animEffect>
                                  </p:childTnLst>
                                </p:cTn>
                              </p:par>
                              <p:par>
                                <p:cTn id="79" presetID="9" presetClass="emph" presetSubtype="0" nodeType="withEffect">
                                  <p:stCondLst>
                                    <p:cond delay="0"/>
                                  </p:stCondLst>
                                  <p:childTnLst>
                                    <p:set>
                                      <p:cBhvr rctx="PPT">
                                        <p:cTn id="80" dur="indefinite"/>
                                        <p:tgtEl>
                                          <p:spTgt spid="116"/>
                                        </p:tgtEl>
                                        <p:attrNameLst>
                                          <p:attrName>style.opacity</p:attrName>
                                        </p:attrNameLst>
                                      </p:cBhvr>
                                      <p:to>
                                        <p:strVal val="0.25"/>
                                      </p:to>
                                    </p:set>
                                    <p:animEffect filter="image" prLst="opacity: 0.25">
                                      <p:cBhvr rctx="IE">
                                        <p:cTn id="81" dur="indefinite"/>
                                        <p:tgtEl>
                                          <p:spTgt spid="116"/>
                                        </p:tgtEl>
                                      </p:cBhvr>
                                    </p:animEffect>
                                  </p:childTnLst>
                                </p:cTn>
                              </p:par>
                              <p:par>
                                <p:cTn id="82" presetID="9" presetClass="emph" presetSubtype="0" nodeType="withEffect">
                                  <p:stCondLst>
                                    <p:cond delay="0"/>
                                  </p:stCondLst>
                                  <p:childTnLst>
                                    <p:set>
                                      <p:cBhvr rctx="PPT">
                                        <p:cTn id="83" dur="indefinite"/>
                                        <p:tgtEl>
                                          <p:spTgt spid="117"/>
                                        </p:tgtEl>
                                        <p:attrNameLst>
                                          <p:attrName>style.opacity</p:attrName>
                                        </p:attrNameLst>
                                      </p:cBhvr>
                                      <p:to>
                                        <p:strVal val="0.25"/>
                                      </p:to>
                                    </p:set>
                                    <p:animEffect filter="image" prLst="opacity: 0.25">
                                      <p:cBhvr rctx="IE">
                                        <p:cTn id="84" dur="indefinite"/>
                                        <p:tgtEl>
                                          <p:spTgt spid="117"/>
                                        </p:tgtEl>
                                      </p:cBhvr>
                                    </p:animEffect>
                                  </p:childTnLst>
                                </p:cTn>
                              </p:par>
                              <p:par>
                                <p:cTn id="85" presetID="9" presetClass="emph" presetSubtype="0" nodeType="withEffect">
                                  <p:stCondLst>
                                    <p:cond delay="0"/>
                                  </p:stCondLst>
                                  <p:childTnLst>
                                    <p:set>
                                      <p:cBhvr rctx="PPT">
                                        <p:cTn id="86" dur="indefinite"/>
                                        <p:tgtEl>
                                          <p:spTgt spid="118"/>
                                        </p:tgtEl>
                                        <p:attrNameLst>
                                          <p:attrName>style.opacity</p:attrName>
                                        </p:attrNameLst>
                                      </p:cBhvr>
                                      <p:to>
                                        <p:strVal val="0.25"/>
                                      </p:to>
                                    </p:set>
                                    <p:animEffect filter="image" prLst="opacity: 0.25">
                                      <p:cBhvr rctx="IE">
                                        <p:cTn id="87" dur="indefinite"/>
                                        <p:tgtEl>
                                          <p:spTgt spid="118"/>
                                        </p:tgtEl>
                                      </p:cBhvr>
                                    </p:animEffect>
                                  </p:childTnLst>
                                </p:cTn>
                              </p:par>
                              <p:par>
                                <p:cTn id="88" presetID="9" presetClass="emph" presetSubtype="0" nodeType="withEffect">
                                  <p:stCondLst>
                                    <p:cond delay="0"/>
                                  </p:stCondLst>
                                  <p:childTnLst>
                                    <p:set>
                                      <p:cBhvr rctx="PPT">
                                        <p:cTn id="89" dur="indefinite"/>
                                        <p:tgtEl>
                                          <p:spTgt spid="120"/>
                                        </p:tgtEl>
                                        <p:attrNameLst>
                                          <p:attrName>style.opacity</p:attrName>
                                        </p:attrNameLst>
                                      </p:cBhvr>
                                      <p:to>
                                        <p:strVal val="0.25"/>
                                      </p:to>
                                    </p:set>
                                    <p:animEffect filter="image" prLst="opacity: 0.25">
                                      <p:cBhvr rctx="IE">
                                        <p:cTn id="90" dur="indefinite"/>
                                        <p:tgtEl>
                                          <p:spTgt spid="120"/>
                                        </p:tgtEl>
                                      </p:cBhvr>
                                    </p:animEffect>
                                  </p:childTnLst>
                                </p:cTn>
                              </p:par>
                              <p:par>
                                <p:cTn id="91" presetID="9" presetClass="emph" presetSubtype="0" nodeType="withEffect">
                                  <p:stCondLst>
                                    <p:cond delay="0"/>
                                  </p:stCondLst>
                                  <p:childTnLst>
                                    <p:set>
                                      <p:cBhvr rctx="PPT">
                                        <p:cTn id="92" dur="indefinite"/>
                                        <p:tgtEl>
                                          <p:spTgt spid="121"/>
                                        </p:tgtEl>
                                        <p:attrNameLst>
                                          <p:attrName>style.opacity</p:attrName>
                                        </p:attrNameLst>
                                      </p:cBhvr>
                                      <p:to>
                                        <p:strVal val="0.25"/>
                                      </p:to>
                                    </p:set>
                                    <p:animEffect filter="image" prLst="opacity: 0.25">
                                      <p:cBhvr rctx="IE">
                                        <p:cTn id="93" dur="indefinite"/>
                                        <p:tgtEl>
                                          <p:spTgt spid="121"/>
                                        </p:tgtEl>
                                      </p:cBhvr>
                                    </p:animEffect>
                                  </p:childTnLst>
                                </p:cTn>
                              </p:par>
                              <p:par>
                                <p:cTn id="94" presetID="9" presetClass="emph" presetSubtype="0" nodeType="withEffect">
                                  <p:stCondLst>
                                    <p:cond delay="0"/>
                                  </p:stCondLst>
                                  <p:childTnLst>
                                    <p:set>
                                      <p:cBhvr rctx="PPT">
                                        <p:cTn id="95" dur="indefinite"/>
                                        <p:tgtEl>
                                          <p:spTgt spid="122"/>
                                        </p:tgtEl>
                                        <p:attrNameLst>
                                          <p:attrName>style.opacity</p:attrName>
                                        </p:attrNameLst>
                                      </p:cBhvr>
                                      <p:to>
                                        <p:strVal val="0.25"/>
                                      </p:to>
                                    </p:set>
                                    <p:animEffect filter="image" prLst="opacity: 0.25">
                                      <p:cBhvr rctx="IE">
                                        <p:cTn id="96" dur="indefinite"/>
                                        <p:tgtEl>
                                          <p:spTgt spid="122"/>
                                        </p:tgtEl>
                                      </p:cBhvr>
                                    </p:animEffect>
                                  </p:childTnLst>
                                </p:cTn>
                              </p:par>
                              <p:par>
                                <p:cTn id="97" presetID="9" presetClass="emph" presetSubtype="0" nodeType="withEffect">
                                  <p:stCondLst>
                                    <p:cond delay="0"/>
                                  </p:stCondLst>
                                  <p:childTnLst>
                                    <p:set>
                                      <p:cBhvr rctx="PPT">
                                        <p:cTn id="98" dur="indefinite"/>
                                        <p:tgtEl>
                                          <p:spTgt spid="123"/>
                                        </p:tgtEl>
                                        <p:attrNameLst>
                                          <p:attrName>style.opacity</p:attrName>
                                        </p:attrNameLst>
                                      </p:cBhvr>
                                      <p:to>
                                        <p:strVal val="0.25"/>
                                      </p:to>
                                    </p:set>
                                    <p:animEffect filter="image" prLst="opacity: 0.25">
                                      <p:cBhvr rctx="IE">
                                        <p:cTn id="99" dur="indefinite"/>
                                        <p:tgtEl>
                                          <p:spTgt spid="123"/>
                                        </p:tgtEl>
                                      </p:cBhvr>
                                    </p:animEffect>
                                  </p:childTnLst>
                                </p:cTn>
                              </p:par>
                              <p:par>
                                <p:cTn id="100" presetID="9" presetClass="emph" presetSubtype="0" nodeType="withEffect">
                                  <p:stCondLst>
                                    <p:cond delay="0"/>
                                  </p:stCondLst>
                                  <p:childTnLst>
                                    <p:set>
                                      <p:cBhvr rctx="PPT">
                                        <p:cTn id="101" dur="indefinite"/>
                                        <p:tgtEl>
                                          <p:spTgt spid="126"/>
                                        </p:tgtEl>
                                        <p:attrNameLst>
                                          <p:attrName>style.opacity</p:attrName>
                                        </p:attrNameLst>
                                      </p:cBhvr>
                                      <p:to>
                                        <p:strVal val="0.25"/>
                                      </p:to>
                                    </p:set>
                                    <p:animEffect filter="image" prLst="opacity: 0.25">
                                      <p:cBhvr rctx="IE">
                                        <p:cTn id="102" dur="indefinite"/>
                                        <p:tgtEl>
                                          <p:spTgt spid="126"/>
                                        </p:tgtEl>
                                      </p:cBhvr>
                                    </p:animEffect>
                                  </p:childTnLst>
                                </p:cTn>
                              </p:par>
                              <p:par>
                                <p:cTn id="103" presetID="9" presetClass="emph" presetSubtype="0" nodeType="withEffect">
                                  <p:stCondLst>
                                    <p:cond delay="0"/>
                                  </p:stCondLst>
                                  <p:childTnLst>
                                    <p:set>
                                      <p:cBhvr rctx="PPT">
                                        <p:cTn id="104" dur="indefinite"/>
                                        <p:tgtEl>
                                          <p:spTgt spid="128"/>
                                        </p:tgtEl>
                                        <p:attrNameLst>
                                          <p:attrName>style.opacity</p:attrName>
                                        </p:attrNameLst>
                                      </p:cBhvr>
                                      <p:to>
                                        <p:strVal val="0.25"/>
                                      </p:to>
                                    </p:set>
                                    <p:animEffect filter="image" prLst="opacity: 0.25">
                                      <p:cBhvr rctx="IE">
                                        <p:cTn id="105" dur="indefinite"/>
                                        <p:tgtEl>
                                          <p:spTgt spid="128"/>
                                        </p:tgtEl>
                                      </p:cBhvr>
                                    </p:animEffect>
                                  </p:childTnLst>
                                </p:cTn>
                              </p:par>
                              <p:par>
                                <p:cTn id="106" presetID="9" presetClass="emph" presetSubtype="0" nodeType="withEffect">
                                  <p:stCondLst>
                                    <p:cond delay="0"/>
                                  </p:stCondLst>
                                  <p:childTnLst>
                                    <p:set>
                                      <p:cBhvr rctx="PPT">
                                        <p:cTn id="107" dur="indefinite"/>
                                        <p:tgtEl>
                                          <p:spTgt spid="125"/>
                                        </p:tgtEl>
                                        <p:attrNameLst>
                                          <p:attrName>style.opacity</p:attrName>
                                        </p:attrNameLst>
                                      </p:cBhvr>
                                      <p:to>
                                        <p:strVal val="0.25"/>
                                      </p:to>
                                    </p:set>
                                    <p:animEffect filter="image" prLst="opacity: 0.25">
                                      <p:cBhvr rctx="IE">
                                        <p:cTn id="108" dur="indefinite"/>
                                        <p:tgtEl>
                                          <p:spTgt spid="125"/>
                                        </p:tgtEl>
                                      </p:cBhvr>
                                    </p:animEffect>
                                  </p:childTnLst>
                                </p:cTn>
                              </p:par>
                              <p:par>
                                <p:cTn id="109" presetID="9" presetClass="emph" presetSubtype="0" nodeType="withEffect">
                                  <p:stCondLst>
                                    <p:cond delay="0"/>
                                  </p:stCondLst>
                                  <p:childTnLst>
                                    <p:set>
                                      <p:cBhvr rctx="PPT">
                                        <p:cTn id="110" dur="indefinite"/>
                                        <p:tgtEl>
                                          <p:spTgt spid="124"/>
                                        </p:tgtEl>
                                        <p:attrNameLst>
                                          <p:attrName>style.opacity</p:attrName>
                                        </p:attrNameLst>
                                      </p:cBhvr>
                                      <p:to>
                                        <p:strVal val="0.25"/>
                                      </p:to>
                                    </p:set>
                                    <p:animEffect filter="image" prLst="opacity: 0.25">
                                      <p:cBhvr rctx="IE">
                                        <p:cTn id="111" dur="indefinite"/>
                                        <p:tgtEl>
                                          <p:spTgt spid="124"/>
                                        </p:tgtEl>
                                      </p:cBhvr>
                                    </p:animEffect>
                                  </p:childTnLst>
                                </p:cTn>
                              </p:par>
                              <p:par>
                                <p:cTn id="112" presetID="9" presetClass="emph" presetSubtype="0" nodeType="withEffect">
                                  <p:stCondLst>
                                    <p:cond delay="0"/>
                                  </p:stCondLst>
                                  <p:childTnLst>
                                    <p:set>
                                      <p:cBhvr rctx="PPT">
                                        <p:cTn id="113" dur="indefinite"/>
                                        <p:tgtEl>
                                          <p:spTgt spid="119"/>
                                        </p:tgtEl>
                                        <p:attrNameLst>
                                          <p:attrName>style.opacity</p:attrName>
                                        </p:attrNameLst>
                                      </p:cBhvr>
                                      <p:to>
                                        <p:strVal val="0.25"/>
                                      </p:to>
                                    </p:set>
                                    <p:animEffect filter="image" prLst="opacity: 0.25">
                                      <p:cBhvr rctx="IE">
                                        <p:cTn id="114" dur="indefinite"/>
                                        <p:tgtEl>
                                          <p:spTgt spid="119"/>
                                        </p:tgtEl>
                                      </p:cBhvr>
                                    </p:animEffect>
                                  </p:childTnLst>
                                </p:cTn>
                              </p:par>
                              <p:par>
                                <p:cTn id="115" presetID="9" presetClass="emph" presetSubtype="0" nodeType="withEffect">
                                  <p:stCondLst>
                                    <p:cond delay="0"/>
                                  </p:stCondLst>
                                  <p:childTnLst>
                                    <p:set>
                                      <p:cBhvr rctx="PPT">
                                        <p:cTn id="116" dur="indefinite"/>
                                        <p:tgtEl>
                                          <p:spTgt spid="111"/>
                                        </p:tgtEl>
                                        <p:attrNameLst>
                                          <p:attrName>style.opacity</p:attrName>
                                        </p:attrNameLst>
                                      </p:cBhvr>
                                      <p:to>
                                        <p:strVal val="0.25"/>
                                      </p:to>
                                    </p:set>
                                    <p:animEffect filter="image" prLst="opacity: 0.25">
                                      <p:cBhvr rctx="IE">
                                        <p:cTn id="117" dur="indefinite"/>
                                        <p:tgtEl>
                                          <p:spTgt spid="111"/>
                                        </p:tgtEl>
                                      </p:cBhvr>
                                    </p:animEffect>
                                  </p:childTnLst>
                                </p:cTn>
                              </p:par>
                              <p:par>
                                <p:cTn id="118" presetID="9" presetClass="emph" presetSubtype="0" nodeType="withEffect">
                                  <p:stCondLst>
                                    <p:cond delay="0"/>
                                  </p:stCondLst>
                                  <p:childTnLst>
                                    <p:set>
                                      <p:cBhvr rctx="PPT">
                                        <p:cTn id="119" dur="indefinite"/>
                                        <p:tgtEl>
                                          <p:spTgt spid="96"/>
                                        </p:tgtEl>
                                        <p:attrNameLst>
                                          <p:attrName>style.opacity</p:attrName>
                                        </p:attrNameLst>
                                      </p:cBhvr>
                                      <p:to>
                                        <p:strVal val="0.25"/>
                                      </p:to>
                                    </p:set>
                                    <p:animEffect filter="image" prLst="opacity: 0.25">
                                      <p:cBhvr rctx="IE">
                                        <p:cTn id="120" dur="indefinite"/>
                                        <p:tgtEl>
                                          <p:spTgt spid="96"/>
                                        </p:tgtEl>
                                      </p:cBhvr>
                                    </p:animEffect>
                                  </p:childTnLst>
                                </p:cTn>
                              </p:par>
                              <p:par>
                                <p:cTn id="121" presetID="9" presetClass="emph" presetSubtype="0" nodeType="withEffect">
                                  <p:stCondLst>
                                    <p:cond delay="0"/>
                                  </p:stCondLst>
                                  <p:childTnLst>
                                    <p:set>
                                      <p:cBhvr rctx="PPT">
                                        <p:cTn id="122" dur="indefinite"/>
                                        <p:tgtEl>
                                          <p:spTgt spid="105"/>
                                        </p:tgtEl>
                                        <p:attrNameLst>
                                          <p:attrName>style.opacity</p:attrName>
                                        </p:attrNameLst>
                                      </p:cBhvr>
                                      <p:to>
                                        <p:strVal val="0.25"/>
                                      </p:to>
                                    </p:set>
                                    <p:animEffect filter="image" prLst="opacity: 0.25">
                                      <p:cBhvr rctx="IE">
                                        <p:cTn id="123" dur="indefinite"/>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0" grpId="0" animBg="1"/>
      <p:bldP spid="133" grpId="0" animBg="1"/>
      <p:bldP spid="135" grpId="0" animBg="1"/>
      <p:bldP spid="1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4" name="Rounded Rectangle 3"/>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a:stCxn id="34" idx="1"/>
          </p:cNvCxnSpPr>
          <p:nvPr/>
        </p:nvCxnSpPr>
        <p:spPr>
          <a:xfrm flipH="1" flipV="1">
            <a:off x="2501369" y="2889382"/>
            <a:ext cx="1302400" cy="62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sp>
        <p:nvSpPr>
          <p:cNvPr id="35" name="Content Placeholder 2"/>
          <p:cNvSpPr>
            <a:spLocks noGrp="1"/>
          </p:cNvSpPr>
          <p:nvPr>
            <p:ph idx="1"/>
          </p:nvPr>
        </p:nvSpPr>
        <p:spPr>
          <a:xfrm>
            <a:off x="371270" y="5029200"/>
            <a:ext cx="7966678" cy="1828800"/>
          </a:xfrm>
        </p:spPr>
        <p:txBody>
          <a:bodyPr>
            <a:noAutofit/>
          </a:bodyPr>
          <a:lstStyle/>
          <a:p>
            <a:pPr marL="285750" indent="-285750"/>
            <a:r>
              <a:rPr lang="en-US" sz="2800" dirty="0" smtClean="0"/>
              <a:t>Scheduling – </a:t>
            </a:r>
            <a:r>
              <a:rPr lang="en-US" sz="2800" dirty="0" err="1" smtClean="0"/>
              <a:t>Anonymizer</a:t>
            </a:r>
            <a:r>
              <a:rPr lang="en-US" sz="2800" dirty="0" smtClean="0"/>
              <a:t> announces which </a:t>
            </a:r>
            <a:r>
              <a:rPr lang="en-US" dirty="0" smtClean="0"/>
              <a:t>pseudonym(s) will post</a:t>
            </a:r>
          </a:p>
        </p:txBody>
      </p:sp>
      <p:sp>
        <p:nvSpPr>
          <p:cNvPr id="137" name="Rounded Rectangle 136"/>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p:cNvPicPr>
            <a:picLocks noChangeAspect="1"/>
          </p:cNvPicPr>
          <p:nvPr/>
        </p:nvPicPr>
        <p:blipFill>
          <a:blip r:embed="rId4">
            <a:lum/>
            <a:alphaModFix/>
          </a:blip>
          <a:srcRect/>
          <a:stretch>
            <a:fillRect/>
          </a:stretch>
        </p:blipFill>
        <p:spPr>
          <a:xfrm>
            <a:off x="6066503" y="1104004"/>
            <a:ext cx="381000" cy="446556"/>
          </a:xfrm>
          <a:prstGeom prst="rect">
            <a:avLst/>
          </a:prstGeom>
          <a:noFill/>
          <a:ln>
            <a:noFill/>
          </a:ln>
        </p:spPr>
      </p:pic>
      <p:pic>
        <p:nvPicPr>
          <p:cNvPr id="139" name="Picture 138"/>
          <p:cNvPicPr>
            <a:picLocks noChangeAspect="1"/>
          </p:cNvPicPr>
          <p:nvPr/>
        </p:nvPicPr>
        <p:blipFill>
          <a:blip r:embed="rId4">
            <a:lum/>
            <a:alphaModFix/>
          </a:blip>
          <a:srcRect/>
          <a:stretch>
            <a:fillRect/>
          </a:stretch>
        </p:blipFill>
        <p:spPr>
          <a:xfrm>
            <a:off x="6523703" y="1105875"/>
            <a:ext cx="381000" cy="446556"/>
          </a:xfrm>
          <a:prstGeom prst="rect">
            <a:avLst/>
          </a:prstGeom>
          <a:noFill/>
          <a:ln>
            <a:noFill/>
          </a:ln>
        </p:spPr>
      </p:pic>
      <p:pic>
        <p:nvPicPr>
          <p:cNvPr id="140" name="Picture 139"/>
          <p:cNvPicPr>
            <a:picLocks noChangeAspect="1"/>
          </p:cNvPicPr>
          <p:nvPr/>
        </p:nvPicPr>
        <p:blipFill>
          <a:blip r:embed="rId4">
            <a:lum/>
            <a:alphaModFix/>
          </a:blip>
          <a:srcRect/>
          <a:stretch>
            <a:fillRect/>
          </a:stretch>
        </p:blipFill>
        <p:spPr>
          <a:xfrm>
            <a:off x="6980903" y="1098780"/>
            <a:ext cx="381000" cy="446556"/>
          </a:xfrm>
          <a:prstGeom prst="rect">
            <a:avLst/>
          </a:prstGeom>
          <a:noFill/>
          <a:ln>
            <a:noFill/>
          </a:ln>
        </p:spPr>
      </p:pic>
      <p:pic>
        <p:nvPicPr>
          <p:cNvPr id="141" name="Picture 140"/>
          <p:cNvPicPr>
            <a:picLocks noChangeAspect="1"/>
          </p:cNvPicPr>
          <p:nvPr/>
        </p:nvPicPr>
        <p:blipFill>
          <a:blip r:embed="rId4">
            <a:lum/>
            <a:alphaModFix/>
          </a:blip>
          <a:srcRect/>
          <a:stretch>
            <a:fillRect/>
          </a:stretch>
        </p:blipFill>
        <p:spPr>
          <a:xfrm>
            <a:off x="7438103" y="1098780"/>
            <a:ext cx="381000" cy="446556"/>
          </a:xfrm>
          <a:prstGeom prst="rect">
            <a:avLst/>
          </a:prstGeom>
          <a:noFill/>
          <a:ln>
            <a:noFill/>
          </a:ln>
        </p:spPr>
      </p:pic>
      <p:pic>
        <p:nvPicPr>
          <p:cNvPr id="142" name="Picture 141"/>
          <p:cNvPicPr>
            <a:picLocks noChangeAspect="1"/>
          </p:cNvPicPr>
          <p:nvPr/>
        </p:nvPicPr>
        <p:blipFill>
          <a:blip r:embed="rId4">
            <a:lum/>
            <a:alphaModFix/>
          </a:blip>
          <a:srcRect/>
          <a:stretch>
            <a:fillRect/>
          </a:stretch>
        </p:blipFill>
        <p:spPr>
          <a:xfrm>
            <a:off x="7895303" y="1104004"/>
            <a:ext cx="381000" cy="446556"/>
          </a:xfrm>
          <a:prstGeom prst="rect">
            <a:avLst/>
          </a:prstGeom>
          <a:noFill/>
          <a:ln>
            <a:noFill/>
          </a:ln>
        </p:spPr>
      </p:pic>
      <p:pic>
        <p:nvPicPr>
          <p:cNvPr id="143" name="Picture 142"/>
          <p:cNvPicPr>
            <a:picLocks noChangeAspect="1"/>
          </p:cNvPicPr>
          <p:nvPr/>
        </p:nvPicPr>
        <p:blipFill>
          <a:blip r:embed="rId4">
            <a:lum/>
            <a:alphaModFix/>
          </a:blip>
          <a:srcRect/>
          <a:stretch>
            <a:fillRect/>
          </a:stretch>
        </p:blipFill>
        <p:spPr>
          <a:xfrm>
            <a:off x="6066503" y="1605424"/>
            <a:ext cx="381000" cy="446556"/>
          </a:xfrm>
          <a:prstGeom prst="rect">
            <a:avLst/>
          </a:prstGeom>
          <a:noFill/>
          <a:ln>
            <a:noFill/>
          </a:ln>
        </p:spPr>
      </p:pic>
      <p:pic>
        <p:nvPicPr>
          <p:cNvPr id="144" name="Picture 143"/>
          <p:cNvPicPr>
            <a:picLocks noChangeAspect="1"/>
          </p:cNvPicPr>
          <p:nvPr/>
        </p:nvPicPr>
        <p:blipFill>
          <a:blip r:embed="rId4">
            <a:lum/>
            <a:alphaModFix/>
          </a:blip>
          <a:srcRect/>
          <a:stretch>
            <a:fillRect/>
          </a:stretch>
        </p:blipFill>
        <p:spPr>
          <a:xfrm>
            <a:off x="6523703" y="1607295"/>
            <a:ext cx="381000" cy="446556"/>
          </a:xfrm>
          <a:prstGeom prst="rect">
            <a:avLst/>
          </a:prstGeom>
          <a:noFill/>
          <a:ln>
            <a:noFill/>
          </a:ln>
        </p:spPr>
      </p:pic>
      <p:pic>
        <p:nvPicPr>
          <p:cNvPr id="145" name="Picture 144"/>
          <p:cNvPicPr>
            <a:picLocks noChangeAspect="1"/>
          </p:cNvPicPr>
          <p:nvPr/>
        </p:nvPicPr>
        <p:blipFill>
          <a:blip r:embed="rId4">
            <a:lum/>
            <a:alphaModFix/>
          </a:blip>
          <a:srcRect/>
          <a:stretch>
            <a:fillRect/>
          </a:stretch>
        </p:blipFill>
        <p:spPr>
          <a:xfrm>
            <a:off x="6980903" y="1600200"/>
            <a:ext cx="381000" cy="446556"/>
          </a:xfrm>
          <a:prstGeom prst="rect">
            <a:avLst/>
          </a:prstGeom>
          <a:noFill/>
          <a:ln>
            <a:noFill/>
          </a:ln>
        </p:spPr>
      </p:pic>
      <p:pic>
        <p:nvPicPr>
          <p:cNvPr id="146" name="Picture 145"/>
          <p:cNvPicPr>
            <a:picLocks noChangeAspect="1"/>
          </p:cNvPicPr>
          <p:nvPr/>
        </p:nvPicPr>
        <p:blipFill>
          <a:blip r:embed="rId4">
            <a:lum/>
            <a:alphaModFix/>
          </a:blip>
          <a:srcRect/>
          <a:stretch>
            <a:fillRect/>
          </a:stretch>
        </p:blipFill>
        <p:spPr>
          <a:xfrm>
            <a:off x="7438103" y="1600200"/>
            <a:ext cx="381000" cy="446556"/>
          </a:xfrm>
          <a:prstGeom prst="rect">
            <a:avLst/>
          </a:prstGeom>
          <a:noFill/>
          <a:ln>
            <a:noFill/>
          </a:ln>
        </p:spPr>
      </p:pic>
      <p:pic>
        <p:nvPicPr>
          <p:cNvPr id="147" name="Picture 146"/>
          <p:cNvPicPr>
            <a:picLocks noChangeAspect="1"/>
          </p:cNvPicPr>
          <p:nvPr/>
        </p:nvPicPr>
        <p:blipFill>
          <a:blip r:embed="rId4">
            <a:lum/>
            <a:alphaModFix/>
          </a:blip>
          <a:srcRect/>
          <a:stretch>
            <a:fillRect/>
          </a:stretch>
        </p:blipFill>
        <p:spPr>
          <a:xfrm>
            <a:off x="7895303" y="1605424"/>
            <a:ext cx="381000" cy="446556"/>
          </a:xfrm>
          <a:prstGeom prst="rect">
            <a:avLst/>
          </a:prstGeom>
          <a:noFill/>
          <a:ln>
            <a:noFill/>
          </a:ln>
        </p:spPr>
      </p:pic>
      <p:pic>
        <p:nvPicPr>
          <p:cNvPr id="148" name="Picture 147"/>
          <p:cNvPicPr>
            <a:picLocks noChangeAspect="1"/>
          </p:cNvPicPr>
          <p:nvPr/>
        </p:nvPicPr>
        <p:blipFill>
          <a:blip r:embed="rId4">
            <a:lum/>
            <a:alphaModFix/>
          </a:blip>
          <a:srcRect/>
          <a:stretch>
            <a:fillRect/>
          </a:stretch>
        </p:blipFill>
        <p:spPr>
          <a:xfrm>
            <a:off x="6066503" y="2098153"/>
            <a:ext cx="381000" cy="446556"/>
          </a:xfrm>
          <a:prstGeom prst="rect">
            <a:avLst/>
          </a:prstGeom>
          <a:noFill/>
          <a:ln>
            <a:noFill/>
          </a:ln>
        </p:spPr>
      </p:pic>
      <p:pic>
        <p:nvPicPr>
          <p:cNvPr id="149" name="Picture 148"/>
          <p:cNvPicPr>
            <a:picLocks noChangeAspect="1"/>
          </p:cNvPicPr>
          <p:nvPr/>
        </p:nvPicPr>
        <p:blipFill>
          <a:blip r:embed="rId4">
            <a:lum/>
            <a:alphaModFix/>
          </a:blip>
          <a:srcRect/>
          <a:stretch>
            <a:fillRect/>
          </a:stretch>
        </p:blipFill>
        <p:spPr>
          <a:xfrm>
            <a:off x="6523703" y="2100024"/>
            <a:ext cx="381000" cy="446556"/>
          </a:xfrm>
          <a:prstGeom prst="rect">
            <a:avLst/>
          </a:prstGeom>
          <a:noFill/>
          <a:ln>
            <a:noFill/>
          </a:ln>
        </p:spPr>
      </p:pic>
      <p:pic>
        <p:nvPicPr>
          <p:cNvPr id="150" name="Picture 149"/>
          <p:cNvPicPr>
            <a:picLocks noChangeAspect="1"/>
          </p:cNvPicPr>
          <p:nvPr/>
        </p:nvPicPr>
        <p:blipFill>
          <a:blip r:embed="rId4">
            <a:lum/>
            <a:alphaModFix/>
          </a:blip>
          <a:srcRect/>
          <a:stretch>
            <a:fillRect/>
          </a:stretch>
        </p:blipFill>
        <p:spPr>
          <a:xfrm>
            <a:off x="6980903" y="2092929"/>
            <a:ext cx="381000" cy="446556"/>
          </a:xfrm>
          <a:prstGeom prst="rect">
            <a:avLst/>
          </a:prstGeom>
          <a:noFill/>
          <a:ln>
            <a:noFill/>
          </a:ln>
        </p:spPr>
      </p:pic>
      <p:pic>
        <p:nvPicPr>
          <p:cNvPr id="151" name="Picture 150"/>
          <p:cNvPicPr>
            <a:picLocks noChangeAspect="1"/>
          </p:cNvPicPr>
          <p:nvPr/>
        </p:nvPicPr>
        <p:blipFill>
          <a:blip r:embed="rId4">
            <a:lum/>
            <a:alphaModFix/>
          </a:blip>
          <a:srcRect/>
          <a:stretch>
            <a:fillRect/>
          </a:stretch>
        </p:blipFill>
        <p:spPr>
          <a:xfrm>
            <a:off x="7438103" y="2092929"/>
            <a:ext cx="381000" cy="446556"/>
          </a:xfrm>
          <a:prstGeom prst="rect">
            <a:avLst/>
          </a:prstGeom>
          <a:noFill/>
          <a:ln>
            <a:noFill/>
          </a:ln>
        </p:spPr>
      </p:pic>
      <p:pic>
        <p:nvPicPr>
          <p:cNvPr id="152" name="Picture 151"/>
          <p:cNvPicPr>
            <a:picLocks noChangeAspect="1"/>
          </p:cNvPicPr>
          <p:nvPr/>
        </p:nvPicPr>
        <p:blipFill>
          <a:blip r:embed="rId4">
            <a:lum/>
            <a:alphaModFix/>
          </a:blip>
          <a:srcRect/>
          <a:stretch>
            <a:fillRect/>
          </a:stretch>
        </p:blipFill>
        <p:spPr>
          <a:xfrm>
            <a:off x="7895303" y="2098153"/>
            <a:ext cx="381000" cy="446556"/>
          </a:xfrm>
          <a:prstGeom prst="rect">
            <a:avLst/>
          </a:prstGeom>
          <a:noFill/>
          <a:ln>
            <a:noFill/>
          </a:ln>
        </p:spPr>
      </p:pic>
      <p:pic>
        <p:nvPicPr>
          <p:cNvPr id="153" name="Picture 152"/>
          <p:cNvPicPr>
            <a:picLocks noChangeAspect="1"/>
          </p:cNvPicPr>
          <p:nvPr/>
        </p:nvPicPr>
        <p:blipFill>
          <a:blip r:embed="rId4">
            <a:lum/>
            <a:alphaModFix/>
          </a:blip>
          <a:srcRect/>
          <a:stretch>
            <a:fillRect/>
          </a:stretch>
        </p:blipFill>
        <p:spPr>
          <a:xfrm>
            <a:off x="6066503" y="2599573"/>
            <a:ext cx="381000" cy="446556"/>
          </a:xfrm>
          <a:prstGeom prst="rect">
            <a:avLst/>
          </a:prstGeom>
          <a:noFill/>
          <a:ln>
            <a:noFill/>
          </a:ln>
        </p:spPr>
      </p:pic>
      <p:pic>
        <p:nvPicPr>
          <p:cNvPr id="154" name="Picture 153"/>
          <p:cNvPicPr>
            <a:picLocks noChangeAspect="1"/>
          </p:cNvPicPr>
          <p:nvPr/>
        </p:nvPicPr>
        <p:blipFill>
          <a:blip r:embed="rId4">
            <a:lum/>
            <a:alphaModFix/>
          </a:blip>
          <a:srcRect/>
          <a:stretch>
            <a:fillRect/>
          </a:stretch>
        </p:blipFill>
        <p:spPr>
          <a:xfrm>
            <a:off x="6523703" y="2601444"/>
            <a:ext cx="381000" cy="446556"/>
          </a:xfrm>
          <a:prstGeom prst="rect">
            <a:avLst/>
          </a:prstGeom>
          <a:noFill/>
          <a:ln>
            <a:noFill/>
          </a:ln>
        </p:spPr>
      </p:pic>
      <p:pic>
        <p:nvPicPr>
          <p:cNvPr id="155" name="Picture 154"/>
          <p:cNvPicPr>
            <a:picLocks noChangeAspect="1"/>
          </p:cNvPicPr>
          <p:nvPr/>
        </p:nvPicPr>
        <p:blipFill>
          <a:blip r:embed="rId4">
            <a:lum/>
            <a:alphaModFix/>
          </a:blip>
          <a:srcRect/>
          <a:stretch>
            <a:fillRect/>
          </a:stretch>
        </p:blipFill>
        <p:spPr>
          <a:xfrm>
            <a:off x="6980903" y="2594349"/>
            <a:ext cx="381000" cy="446556"/>
          </a:xfrm>
          <a:prstGeom prst="rect">
            <a:avLst/>
          </a:prstGeom>
          <a:noFill/>
          <a:ln>
            <a:noFill/>
          </a:ln>
        </p:spPr>
      </p:pic>
      <p:pic>
        <p:nvPicPr>
          <p:cNvPr id="156" name="Picture 155"/>
          <p:cNvPicPr>
            <a:picLocks noChangeAspect="1"/>
          </p:cNvPicPr>
          <p:nvPr/>
        </p:nvPicPr>
        <p:blipFill>
          <a:blip r:embed="rId4">
            <a:lum/>
            <a:alphaModFix/>
          </a:blip>
          <a:srcRect/>
          <a:stretch>
            <a:fillRect/>
          </a:stretch>
        </p:blipFill>
        <p:spPr>
          <a:xfrm>
            <a:off x="7438103" y="2594349"/>
            <a:ext cx="381000" cy="446556"/>
          </a:xfrm>
          <a:prstGeom prst="rect">
            <a:avLst/>
          </a:prstGeom>
          <a:noFill/>
          <a:ln>
            <a:noFill/>
          </a:ln>
        </p:spPr>
      </p:pic>
      <p:pic>
        <p:nvPicPr>
          <p:cNvPr id="157" name="Picture 156"/>
          <p:cNvPicPr>
            <a:picLocks noChangeAspect="1"/>
          </p:cNvPicPr>
          <p:nvPr/>
        </p:nvPicPr>
        <p:blipFill>
          <a:blip r:embed="rId4">
            <a:lum/>
            <a:alphaModFix/>
          </a:blip>
          <a:srcRect/>
          <a:stretch>
            <a:fillRect/>
          </a:stretch>
        </p:blipFill>
        <p:spPr>
          <a:xfrm>
            <a:off x="7895303" y="2599573"/>
            <a:ext cx="381000" cy="446556"/>
          </a:xfrm>
          <a:prstGeom prst="rect">
            <a:avLst/>
          </a:prstGeom>
          <a:noFill/>
          <a:ln>
            <a:noFill/>
          </a:ln>
        </p:spPr>
      </p:pic>
      <p:pic>
        <p:nvPicPr>
          <p:cNvPr id="158" name="Picture 157"/>
          <p:cNvPicPr>
            <a:picLocks noChangeAspect="1"/>
          </p:cNvPicPr>
          <p:nvPr/>
        </p:nvPicPr>
        <p:blipFill>
          <a:blip r:embed="rId4">
            <a:lum/>
            <a:alphaModFix/>
          </a:blip>
          <a:srcRect/>
          <a:stretch>
            <a:fillRect/>
          </a:stretch>
        </p:blipFill>
        <p:spPr>
          <a:xfrm>
            <a:off x="6066503" y="3085204"/>
            <a:ext cx="381000" cy="446556"/>
          </a:xfrm>
          <a:prstGeom prst="rect">
            <a:avLst/>
          </a:prstGeom>
          <a:noFill/>
          <a:ln>
            <a:noFill/>
          </a:ln>
        </p:spPr>
      </p:pic>
      <p:pic>
        <p:nvPicPr>
          <p:cNvPr id="159" name="Picture 158"/>
          <p:cNvPicPr>
            <a:picLocks noChangeAspect="1"/>
          </p:cNvPicPr>
          <p:nvPr/>
        </p:nvPicPr>
        <p:blipFill>
          <a:blip r:embed="rId4">
            <a:lum/>
            <a:alphaModFix/>
          </a:blip>
          <a:srcRect/>
          <a:stretch>
            <a:fillRect/>
          </a:stretch>
        </p:blipFill>
        <p:spPr>
          <a:xfrm>
            <a:off x="6523703" y="3087075"/>
            <a:ext cx="381000" cy="446556"/>
          </a:xfrm>
          <a:prstGeom prst="rect">
            <a:avLst/>
          </a:prstGeom>
          <a:noFill/>
          <a:ln>
            <a:noFill/>
          </a:ln>
        </p:spPr>
      </p:pic>
      <p:pic>
        <p:nvPicPr>
          <p:cNvPr id="160" name="Picture 159"/>
          <p:cNvPicPr>
            <a:picLocks noChangeAspect="1"/>
          </p:cNvPicPr>
          <p:nvPr/>
        </p:nvPicPr>
        <p:blipFill>
          <a:blip r:embed="rId4">
            <a:lum/>
            <a:alphaModFix/>
          </a:blip>
          <a:srcRect/>
          <a:stretch>
            <a:fillRect/>
          </a:stretch>
        </p:blipFill>
        <p:spPr>
          <a:xfrm>
            <a:off x="6980903" y="3079980"/>
            <a:ext cx="381000" cy="446556"/>
          </a:xfrm>
          <a:prstGeom prst="rect">
            <a:avLst/>
          </a:prstGeom>
          <a:noFill/>
          <a:ln>
            <a:noFill/>
          </a:ln>
        </p:spPr>
      </p:pic>
      <p:pic>
        <p:nvPicPr>
          <p:cNvPr id="161" name="Picture 160"/>
          <p:cNvPicPr>
            <a:picLocks noChangeAspect="1"/>
          </p:cNvPicPr>
          <p:nvPr/>
        </p:nvPicPr>
        <p:blipFill>
          <a:blip r:embed="rId4">
            <a:lum/>
            <a:alphaModFix/>
          </a:blip>
          <a:srcRect/>
          <a:stretch>
            <a:fillRect/>
          </a:stretch>
        </p:blipFill>
        <p:spPr>
          <a:xfrm>
            <a:off x="7438103" y="3079980"/>
            <a:ext cx="381000" cy="446556"/>
          </a:xfrm>
          <a:prstGeom prst="rect">
            <a:avLst/>
          </a:prstGeom>
          <a:noFill/>
          <a:ln>
            <a:noFill/>
          </a:ln>
        </p:spPr>
      </p:pic>
      <p:pic>
        <p:nvPicPr>
          <p:cNvPr id="162" name="Picture 161"/>
          <p:cNvPicPr>
            <a:picLocks noChangeAspect="1"/>
          </p:cNvPicPr>
          <p:nvPr/>
        </p:nvPicPr>
        <p:blipFill>
          <a:blip r:embed="rId4">
            <a:lum/>
            <a:alphaModFix/>
          </a:blip>
          <a:srcRect/>
          <a:stretch>
            <a:fillRect/>
          </a:stretch>
        </p:blipFill>
        <p:spPr>
          <a:xfrm>
            <a:off x="7895303" y="3085204"/>
            <a:ext cx="381000" cy="446556"/>
          </a:xfrm>
          <a:prstGeom prst="rect">
            <a:avLst/>
          </a:prstGeom>
          <a:noFill/>
          <a:ln>
            <a:noFill/>
          </a:ln>
        </p:spPr>
      </p:pic>
      <p:pic>
        <p:nvPicPr>
          <p:cNvPr id="163" name="Picture 162"/>
          <p:cNvPicPr>
            <a:picLocks noChangeAspect="1"/>
          </p:cNvPicPr>
          <p:nvPr/>
        </p:nvPicPr>
        <p:blipFill>
          <a:blip r:embed="rId4">
            <a:lum/>
            <a:alphaModFix/>
          </a:blip>
          <a:srcRect/>
          <a:stretch>
            <a:fillRect/>
          </a:stretch>
        </p:blipFill>
        <p:spPr>
          <a:xfrm>
            <a:off x="6066503" y="3586624"/>
            <a:ext cx="381000" cy="446556"/>
          </a:xfrm>
          <a:prstGeom prst="rect">
            <a:avLst/>
          </a:prstGeom>
          <a:noFill/>
          <a:ln>
            <a:noFill/>
          </a:ln>
        </p:spPr>
      </p:pic>
      <p:pic>
        <p:nvPicPr>
          <p:cNvPr id="164" name="Picture 163"/>
          <p:cNvPicPr>
            <a:picLocks noChangeAspect="1"/>
          </p:cNvPicPr>
          <p:nvPr/>
        </p:nvPicPr>
        <p:blipFill>
          <a:blip r:embed="rId4">
            <a:lum/>
            <a:alphaModFix/>
          </a:blip>
          <a:srcRect/>
          <a:stretch>
            <a:fillRect/>
          </a:stretch>
        </p:blipFill>
        <p:spPr>
          <a:xfrm>
            <a:off x="6523703" y="3588495"/>
            <a:ext cx="381000" cy="446556"/>
          </a:xfrm>
          <a:prstGeom prst="rect">
            <a:avLst/>
          </a:prstGeom>
          <a:noFill/>
          <a:ln>
            <a:noFill/>
          </a:ln>
        </p:spPr>
      </p:pic>
      <p:pic>
        <p:nvPicPr>
          <p:cNvPr id="165" name="Picture 164"/>
          <p:cNvPicPr>
            <a:picLocks noChangeAspect="1"/>
          </p:cNvPicPr>
          <p:nvPr/>
        </p:nvPicPr>
        <p:blipFill>
          <a:blip r:embed="rId4">
            <a:lum/>
            <a:alphaModFix/>
          </a:blip>
          <a:srcRect/>
          <a:stretch>
            <a:fillRect/>
          </a:stretch>
        </p:blipFill>
        <p:spPr>
          <a:xfrm>
            <a:off x="6980903" y="3581400"/>
            <a:ext cx="381000" cy="446556"/>
          </a:xfrm>
          <a:prstGeom prst="rect">
            <a:avLst/>
          </a:prstGeom>
          <a:noFill/>
          <a:ln>
            <a:noFill/>
          </a:ln>
        </p:spPr>
      </p:pic>
      <p:pic>
        <p:nvPicPr>
          <p:cNvPr id="166" name="Picture 165"/>
          <p:cNvPicPr>
            <a:picLocks noChangeAspect="1"/>
          </p:cNvPicPr>
          <p:nvPr/>
        </p:nvPicPr>
        <p:blipFill>
          <a:blip r:embed="rId4">
            <a:lum/>
            <a:alphaModFix/>
          </a:blip>
          <a:srcRect/>
          <a:stretch>
            <a:fillRect/>
          </a:stretch>
        </p:blipFill>
        <p:spPr>
          <a:xfrm>
            <a:off x="7438103" y="3581400"/>
            <a:ext cx="381000" cy="446556"/>
          </a:xfrm>
          <a:prstGeom prst="rect">
            <a:avLst/>
          </a:prstGeom>
          <a:noFill/>
          <a:ln>
            <a:noFill/>
          </a:ln>
        </p:spPr>
      </p:pic>
      <p:pic>
        <p:nvPicPr>
          <p:cNvPr id="167" name="Picture 166"/>
          <p:cNvPicPr>
            <a:picLocks noChangeAspect="1"/>
          </p:cNvPicPr>
          <p:nvPr/>
        </p:nvPicPr>
        <p:blipFill>
          <a:blip r:embed="rId4">
            <a:lum/>
            <a:alphaModFix/>
          </a:blip>
          <a:srcRect/>
          <a:stretch>
            <a:fillRect/>
          </a:stretch>
        </p:blipFill>
        <p:spPr>
          <a:xfrm>
            <a:off x="7895303" y="3586624"/>
            <a:ext cx="381000" cy="446556"/>
          </a:xfrm>
          <a:prstGeom prst="rect">
            <a:avLst/>
          </a:prstGeom>
          <a:noFill/>
          <a:ln>
            <a:noFill/>
          </a:ln>
        </p:spPr>
      </p:pic>
      <p:pic>
        <p:nvPicPr>
          <p:cNvPr id="168" name="Picture 167"/>
          <p:cNvPicPr>
            <a:picLocks noChangeAspect="1"/>
          </p:cNvPicPr>
          <p:nvPr/>
        </p:nvPicPr>
        <p:blipFill>
          <a:blip r:embed="rId4">
            <a:lum/>
            <a:alphaModFix/>
          </a:blip>
          <a:srcRect/>
          <a:stretch>
            <a:fillRect/>
          </a:stretch>
        </p:blipFill>
        <p:spPr>
          <a:xfrm>
            <a:off x="6066503" y="4079353"/>
            <a:ext cx="381000" cy="446556"/>
          </a:xfrm>
          <a:prstGeom prst="rect">
            <a:avLst/>
          </a:prstGeom>
          <a:noFill/>
          <a:ln>
            <a:noFill/>
          </a:ln>
        </p:spPr>
      </p:pic>
      <p:pic>
        <p:nvPicPr>
          <p:cNvPr id="169" name="Picture 168"/>
          <p:cNvPicPr>
            <a:picLocks noChangeAspect="1"/>
          </p:cNvPicPr>
          <p:nvPr/>
        </p:nvPicPr>
        <p:blipFill>
          <a:blip r:embed="rId4">
            <a:lum/>
            <a:alphaModFix/>
          </a:blip>
          <a:srcRect/>
          <a:stretch>
            <a:fillRect/>
          </a:stretch>
        </p:blipFill>
        <p:spPr>
          <a:xfrm>
            <a:off x="6523703" y="4081224"/>
            <a:ext cx="381000" cy="446556"/>
          </a:xfrm>
          <a:prstGeom prst="rect">
            <a:avLst/>
          </a:prstGeom>
          <a:noFill/>
          <a:ln>
            <a:noFill/>
          </a:ln>
        </p:spPr>
      </p:pic>
      <p:pic>
        <p:nvPicPr>
          <p:cNvPr id="170" name="Picture 169"/>
          <p:cNvPicPr>
            <a:picLocks noChangeAspect="1"/>
          </p:cNvPicPr>
          <p:nvPr/>
        </p:nvPicPr>
        <p:blipFill>
          <a:blip r:embed="rId4">
            <a:lum/>
            <a:alphaModFix/>
          </a:blip>
          <a:srcRect/>
          <a:stretch>
            <a:fillRect/>
          </a:stretch>
        </p:blipFill>
        <p:spPr>
          <a:xfrm>
            <a:off x="6980903" y="4074129"/>
            <a:ext cx="381000" cy="446556"/>
          </a:xfrm>
          <a:prstGeom prst="rect">
            <a:avLst/>
          </a:prstGeom>
          <a:noFill/>
          <a:ln>
            <a:noFill/>
          </a:ln>
        </p:spPr>
      </p:pic>
      <p:pic>
        <p:nvPicPr>
          <p:cNvPr id="171" name="Picture 170"/>
          <p:cNvPicPr>
            <a:picLocks noChangeAspect="1"/>
          </p:cNvPicPr>
          <p:nvPr/>
        </p:nvPicPr>
        <p:blipFill>
          <a:blip r:embed="rId4">
            <a:lum/>
            <a:alphaModFix/>
          </a:blip>
          <a:srcRect/>
          <a:stretch>
            <a:fillRect/>
          </a:stretch>
        </p:blipFill>
        <p:spPr>
          <a:xfrm>
            <a:off x="7438103" y="4074129"/>
            <a:ext cx="381000" cy="446556"/>
          </a:xfrm>
          <a:prstGeom prst="rect">
            <a:avLst/>
          </a:prstGeom>
          <a:noFill/>
          <a:ln>
            <a:noFill/>
          </a:ln>
        </p:spPr>
      </p:pic>
      <p:pic>
        <p:nvPicPr>
          <p:cNvPr id="172" name="Picture 171"/>
          <p:cNvPicPr>
            <a:picLocks noChangeAspect="1"/>
          </p:cNvPicPr>
          <p:nvPr/>
        </p:nvPicPr>
        <p:blipFill>
          <a:blip r:embed="rId4">
            <a:lum/>
            <a:alphaModFix/>
          </a:blip>
          <a:srcRect/>
          <a:stretch>
            <a:fillRect/>
          </a:stretch>
        </p:blipFill>
        <p:spPr>
          <a:xfrm>
            <a:off x="7895303" y="4079353"/>
            <a:ext cx="381000" cy="446556"/>
          </a:xfrm>
          <a:prstGeom prst="rect">
            <a:avLst/>
          </a:prstGeom>
          <a:noFill/>
          <a:ln>
            <a:noFill/>
          </a:ln>
        </p:spPr>
      </p:pic>
      <p:pic>
        <p:nvPicPr>
          <p:cNvPr id="173" name="Picture 172"/>
          <p:cNvPicPr>
            <a:picLocks noChangeAspect="1"/>
          </p:cNvPicPr>
          <p:nvPr/>
        </p:nvPicPr>
        <p:blipFill>
          <a:blip r:embed="rId4">
            <a:lum/>
            <a:alphaModFix/>
          </a:blip>
          <a:srcRect/>
          <a:stretch>
            <a:fillRect/>
          </a:stretch>
        </p:blipFill>
        <p:spPr>
          <a:xfrm>
            <a:off x="6066503" y="4580773"/>
            <a:ext cx="381000" cy="446556"/>
          </a:xfrm>
          <a:prstGeom prst="rect">
            <a:avLst/>
          </a:prstGeom>
          <a:noFill/>
          <a:ln>
            <a:noFill/>
          </a:ln>
        </p:spPr>
      </p:pic>
      <p:pic>
        <p:nvPicPr>
          <p:cNvPr id="174" name="Picture 173"/>
          <p:cNvPicPr>
            <a:picLocks noChangeAspect="1"/>
          </p:cNvPicPr>
          <p:nvPr/>
        </p:nvPicPr>
        <p:blipFill>
          <a:blip r:embed="rId4">
            <a:lum/>
            <a:alphaModFix/>
          </a:blip>
          <a:srcRect/>
          <a:stretch>
            <a:fillRect/>
          </a:stretch>
        </p:blipFill>
        <p:spPr>
          <a:xfrm>
            <a:off x="6523703" y="4582644"/>
            <a:ext cx="381000" cy="446556"/>
          </a:xfrm>
          <a:prstGeom prst="rect">
            <a:avLst/>
          </a:prstGeom>
          <a:noFill/>
          <a:ln>
            <a:noFill/>
          </a:ln>
        </p:spPr>
      </p:pic>
      <p:pic>
        <p:nvPicPr>
          <p:cNvPr id="175" name="Picture 174"/>
          <p:cNvPicPr>
            <a:picLocks noChangeAspect="1"/>
          </p:cNvPicPr>
          <p:nvPr/>
        </p:nvPicPr>
        <p:blipFill>
          <a:blip r:embed="rId4">
            <a:lum/>
            <a:alphaModFix/>
          </a:blip>
          <a:srcRect/>
          <a:stretch>
            <a:fillRect/>
          </a:stretch>
        </p:blipFill>
        <p:spPr>
          <a:xfrm>
            <a:off x="6980903" y="4575549"/>
            <a:ext cx="381000" cy="446556"/>
          </a:xfrm>
          <a:prstGeom prst="rect">
            <a:avLst/>
          </a:prstGeom>
          <a:noFill/>
          <a:ln>
            <a:noFill/>
          </a:ln>
        </p:spPr>
      </p:pic>
      <p:pic>
        <p:nvPicPr>
          <p:cNvPr id="176" name="Picture 175"/>
          <p:cNvPicPr>
            <a:picLocks noChangeAspect="1"/>
          </p:cNvPicPr>
          <p:nvPr/>
        </p:nvPicPr>
        <p:blipFill>
          <a:blip r:embed="rId4">
            <a:lum/>
            <a:alphaModFix/>
          </a:blip>
          <a:srcRect/>
          <a:stretch>
            <a:fillRect/>
          </a:stretch>
        </p:blipFill>
        <p:spPr>
          <a:xfrm>
            <a:off x="7438103" y="4575549"/>
            <a:ext cx="381000" cy="446556"/>
          </a:xfrm>
          <a:prstGeom prst="rect">
            <a:avLst/>
          </a:prstGeom>
          <a:noFill/>
          <a:ln>
            <a:noFill/>
          </a:ln>
        </p:spPr>
      </p:pic>
      <p:pic>
        <p:nvPicPr>
          <p:cNvPr id="177" name="Picture 176"/>
          <p:cNvPicPr>
            <a:picLocks noChangeAspect="1"/>
          </p:cNvPicPr>
          <p:nvPr/>
        </p:nvPicPr>
        <p:blipFill>
          <a:blip r:embed="rId4">
            <a:lum/>
            <a:alphaModFix/>
          </a:blip>
          <a:srcRect/>
          <a:stretch>
            <a:fillRect/>
          </a:stretch>
        </p:blipFill>
        <p:spPr>
          <a:xfrm>
            <a:off x="7895303" y="4580773"/>
            <a:ext cx="381000" cy="446556"/>
          </a:xfrm>
          <a:prstGeom prst="rect">
            <a:avLst/>
          </a:prstGeom>
          <a:noFill/>
          <a:ln>
            <a:noFill/>
          </a:ln>
        </p:spPr>
      </p:pic>
    </p:spTree>
    <p:extLst>
      <p:ext uri="{BB962C8B-B14F-4D97-AF65-F5344CB8AC3E}">
        <p14:creationId xmlns:p14="http://schemas.microsoft.com/office/powerpoint/2010/main" val="149422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138"/>
                                        </p:tgtEl>
                                        <p:attrNameLst>
                                          <p:attrName>style.opacity</p:attrName>
                                        </p:attrNameLst>
                                      </p:cBhvr>
                                      <p:to>
                                        <p:strVal val="0.25"/>
                                      </p:to>
                                    </p:set>
                                    <p:animEffect filter="image" prLst="opacity: 0.25">
                                      <p:cBhvr rctx="IE">
                                        <p:cTn id="11" dur="indefinite"/>
                                        <p:tgtEl>
                                          <p:spTgt spid="138"/>
                                        </p:tgtEl>
                                      </p:cBhvr>
                                    </p:animEffect>
                                  </p:childTnLst>
                                </p:cTn>
                              </p:par>
                              <p:par>
                                <p:cTn id="12" presetID="9" presetClass="emph" presetSubtype="0" nodeType="withEffect">
                                  <p:stCondLst>
                                    <p:cond delay="0"/>
                                  </p:stCondLst>
                                  <p:childTnLst>
                                    <p:set>
                                      <p:cBhvr rctx="PPT">
                                        <p:cTn id="13" dur="indefinite"/>
                                        <p:tgtEl>
                                          <p:spTgt spid="140"/>
                                        </p:tgtEl>
                                        <p:attrNameLst>
                                          <p:attrName>style.opacity</p:attrName>
                                        </p:attrNameLst>
                                      </p:cBhvr>
                                      <p:to>
                                        <p:strVal val="0.25"/>
                                      </p:to>
                                    </p:set>
                                    <p:animEffect filter="image" prLst="opacity: 0.25">
                                      <p:cBhvr rctx="IE">
                                        <p:cTn id="14" dur="indefinite"/>
                                        <p:tgtEl>
                                          <p:spTgt spid="140"/>
                                        </p:tgtEl>
                                      </p:cBhvr>
                                    </p:animEffect>
                                  </p:childTnLst>
                                </p:cTn>
                              </p:par>
                              <p:par>
                                <p:cTn id="15" presetID="9" presetClass="emph" presetSubtype="0" nodeType="withEffect">
                                  <p:stCondLst>
                                    <p:cond delay="0"/>
                                  </p:stCondLst>
                                  <p:childTnLst>
                                    <p:set>
                                      <p:cBhvr rctx="PPT">
                                        <p:cTn id="16" dur="indefinite"/>
                                        <p:tgtEl>
                                          <p:spTgt spid="141"/>
                                        </p:tgtEl>
                                        <p:attrNameLst>
                                          <p:attrName>style.opacity</p:attrName>
                                        </p:attrNameLst>
                                      </p:cBhvr>
                                      <p:to>
                                        <p:strVal val="0.25"/>
                                      </p:to>
                                    </p:set>
                                    <p:animEffect filter="image" prLst="opacity: 0.25">
                                      <p:cBhvr rctx="IE">
                                        <p:cTn id="17" dur="indefinite"/>
                                        <p:tgtEl>
                                          <p:spTgt spid="141"/>
                                        </p:tgtEl>
                                      </p:cBhvr>
                                    </p:animEffect>
                                  </p:childTnLst>
                                </p:cTn>
                              </p:par>
                              <p:par>
                                <p:cTn id="18" presetID="9" presetClass="emph" presetSubtype="0" nodeType="withEffect">
                                  <p:stCondLst>
                                    <p:cond delay="0"/>
                                  </p:stCondLst>
                                  <p:childTnLst>
                                    <p:set>
                                      <p:cBhvr rctx="PPT">
                                        <p:cTn id="19" dur="indefinite"/>
                                        <p:tgtEl>
                                          <p:spTgt spid="142"/>
                                        </p:tgtEl>
                                        <p:attrNameLst>
                                          <p:attrName>style.opacity</p:attrName>
                                        </p:attrNameLst>
                                      </p:cBhvr>
                                      <p:to>
                                        <p:strVal val="0.25"/>
                                      </p:to>
                                    </p:set>
                                    <p:animEffect filter="image" prLst="opacity: 0.25">
                                      <p:cBhvr rctx="IE">
                                        <p:cTn id="20" dur="indefinite"/>
                                        <p:tgtEl>
                                          <p:spTgt spid="142"/>
                                        </p:tgtEl>
                                      </p:cBhvr>
                                    </p:animEffect>
                                  </p:childTnLst>
                                </p:cTn>
                              </p:par>
                              <p:par>
                                <p:cTn id="21" presetID="9" presetClass="emph" presetSubtype="0" nodeType="withEffect">
                                  <p:stCondLst>
                                    <p:cond delay="0"/>
                                  </p:stCondLst>
                                  <p:childTnLst>
                                    <p:set>
                                      <p:cBhvr rctx="PPT">
                                        <p:cTn id="22" dur="indefinite"/>
                                        <p:tgtEl>
                                          <p:spTgt spid="143"/>
                                        </p:tgtEl>
                                        <p:attrNameLst>
                                          <p:attrName>style.opacity</p:attrName>
                                        </p:attrNameLst>
                                      </p:cBhvr>
                                      <p:to>
                                        <p:strVal val="0.25"/>
                                      </p:to>
                                    </p:set>
                                    <p:animEffect filter="image" prLst="opacity: 0.25">
                                      <p:cBhvr rctx="IE">
                                        <p:cTn id="23" dur="indefinite"/>
                                        <p:tgtEl>
                                          <p:spTgt spid="143"/>
                                        </p:tgtEl>
                                      </p:cBhvr>
                                    </p:animEffect>
                                  </p:childTnLst>
                                </p:cTn>
                              </p:par>
                              <p:par>
                                <p:cTn id="24" presetID="9" presetClass="emph" presetSubtype="0" nodeType="withEffect">
                                  <p:stCondLst>
                                    <p:cond delay="0"/>
                                  </p:stCondLst>
                                  <p:childTnLst>
                                    <p:set>
                                      <p:cBhvr rctx="PPT">
                                        <p:cTn id="25" dur="indefinite"/>
                                        <p:tgtEl>
                                          <p:spTgt spid="144"/>
                                        </p:tgtEl>
                                        <p:attrNameLst>
                                          <p:attrName>style.opacity</p:attrName>
                                        </p:attrNameLst>
                                      </p:cBhvr>
                                      <p:to>
                                        <p:strVal val="0.25"/>
                                      </p:to>
                                    </p:set>
                                    <p:animEffect filter="image" prLst="opacity: 0.25">
                                      <p:cBhvr rctx="IE">
                                        <p:cTn id="26" dur="indefinite"/>
                                        <p:tgtEl>
                                          <p:spTgt spid="144"/>
                                        </p:tgtEl>
                                      </p:cBhvr>
                                    </p:animEffect>
                                  </p:childTnLst>
                                </p:cTn>
                              </p:par>
                              <p:par>
                                <p:cTn id="27" presetID="9" presetClass="emph" presetSubtype="0" nodeType="withEffect">
                                  <p:stCondLst>
                                    <p:cond delay="0"/>
                                  </p:stCondLst>
                                  <p:childTnLst>
                                    <p:set>
                                      <p:cBhvr rctx="PPT">
                                        <p:cTn id="28" dur="indefinite"/>
                                        <p:tgtEl>
                                          <p:spTgt spid="146"/>
                                        </p:tgtEl>
                                        <p:attrNameLst>
                                          <p:attrName>style.opacity</p:attrName>
                                        </p:attrNameLst>
                                      </p:cBhvr>
                                      <p:to>
                                        <p:strVal val="0.25"/>
                                      </p:to>
                                    </p:set>
                                    <p:animEffect filter="image" prLst="opacity: 0.25">
                                      <p:cBhvr rctx="IE">
                                        <p:cTn id="29" dur="indefinite"/>
                                        <p:tgtEl>
                                          <p:spTgt spid="146"/>
                                        </p:tgtEl>
                                      </p:cBhvr>
                                    </p:animEffect>
                                  </p:childTnLst>
                                </p:cTn>
                              </p:par>
                              <p:par>
                                <p:cTn id="30" presetID="9" presetClass="emph" presetSubtype="0" nodeType="withEffect">
                                  <p:stCondLst>
                                    <p:cond delay="0"/>
                                  </p:stCondLst>
                                  <p:childTnLst>
                                    <p:set>
                                      <p:cBhvr rctx="PPT">
                                        <p:cTn id="31" dur="indefinite"/>
                                        <p:tgtEl>
                                          <p:spTgt spid="147"/>
                                        </p:tgtEl>
                                        <p:attrNameLst>
                                          <p:attrName>style.opacity</p:attrName>
                                        </p:attrNameLst>
                                      </p:cBhvr>
                                      <p:to>
                                        <p:strVal val="0.25"/>
                                      </p:to>
                                    </p:set>
                                    <p:animEffect filter="image" prLst="opacity: 0.25">
                                      <p:cBhvr rctx="IE">
                                        <p:cTn id="32" dur="indefinite"/>
                                        <p:tgtEl>
                                          <p:spTgt spid="147"/>
                                        </p:tgtEl>
                                      </p:cBhvr>
                                    </p:animEffect>
                                  </p:childTnLst>
                                </p:cTn>
                              </p:par>
                              <p:par>
                                <p:cTn id="33" presetID="9" presetClass="emph" presetSubtype="0" nodeType="withEffect">
                                  <p:stCondLst>
                                    <p:cond delay="0"/>
                                  </p:stCondLst>
                                  <p:childTnLst>
                                    <p:set>
                                      <p:cBhvr rctx="PPT">
                                        <p:cTn id="34" dur="indefinite"/>
                                        <p:tgtEl>
                                          <p:spTgt spid="148"/>
                                        </p:tgtEl>
                                        <p:attrNameLst>
                                          <p:attrName>style.opacity</p:attrName>
                                        </p:attrNameLst>
                                      </p:cBhvr>
                                      <p:to>
                                        <p:strVal val="0.25"/>
                                      </p:to>
                                    </p:set>
                                    <p:animEffect filter="image" prLst="opacity: 0.25">
                                      <p:cBhvr rctx="IE">
                                        <p:cTn id="35" dur="indefinite"/>
                                        <p:tgtEl>
                                          <p:spTgt spid="148"/>
                                        </p:tgtEl>
                                      </p:cBhvr>
                                    </p:animEffect>
                                  </p:childTnLst>
                                </p:cTn>
                              </p:par>
                              <p:par>
                                <p:cTn id="36" presetID="9" presetClass="emph" presetSubtype="0" nodeType="withEffect">
                                  <p:stCondLst>
                                    <p:cond delay="0"/>
                                  </p:stCondLst>
                                  <p:childTnLst>
                                    <p:set>
                                      <p:cBhvr rctx="PPT">
                                        <p:cTn id="37" dur="indefinite"/>
                                        <p:tgtEl>
                                          <p:spTgt spid="149"/>
                                        </p:tgtEl>
                                        <p:attrNameLst>
                                          <p:attrName>style.opacity</p:attrName>
                                        </p:attrNameLst>
                                      </p:cBhvr>
                                      <p:to>
                                        <p:strVal val="0.25"/>
                                      </p:to>
                                    </p:set>
                                    <p:animEffect filter="image" prLst="opacity: 0.25">
                                      <p:cBhvr rctx="IE">
                                        <p:cTn id="38" dur="indefinite"/>
                                        <p:tgtEl>
                                          <p:spTgt spid="149"/>
                                        </p:tgtEl>
                                      </p:cBhvr>
                                    </p:animEffect>
                                  </p:childTnLst>
                                </p:cTn>
                              </p:par>
                              <p:par>
                                <p:cTn id="39" presetID="9" presetClass="emph" presetSubtype="0" nodeType="withEffect">
                                  <p:stCondLst>
                                    <p:cond delay="0"/>
                                  </p:stCondLst>
                                  <p:childTnLst>
                                    <p:set>
                                      <p:cBhvr rctx="PPT">
                                        <p:cTn id="40" dur="indefinite"/>
                                        <p:tgtEl>
                                          <p:spTgt spid="150"/>
                                        </p:tgtEl>
                                        <p:attrNameLst>
                                          <p:attrName>style.opacity</p:attrName>
                                        </p:attrNameLst>
                                      </p:cBhvr>
                                      <p:to>
                                        <p:strVal val="0.25"/>
                                      </p:to>
                                    </p:set>
                                    <p:animEffect filter="image" prLst="opacity: 0.25">
                                      <p:cBhvr rctx="IE">
                                        <p:cTn id="41" dur="indefinite"/>
                                        <p:tgtEl>
                                          <p:spTgt spid="150"/>
                                        </p:tgtEl>
                                      </p:cBhvr>
                                    </p:animEffect>
                                  </p:childTnLst>
                                </p:cTn>
                              </p:par>
                              <p:par>
                                <p:cTn id="42" presetID="9" presetClass="emph" presetSubtype="0" nodeType="withEffect">
                                  <p:stCondLst>
                                    <p:cond delay="0"/>
                                  </p:stCondLst>
                                  <p:childTnLst>
                                    <p:set>
                                      <p:cBhvr rctx="PPT">
                                        <p:cTn id="43" dur="indefinite"/>
                                        <p:tgtEl>
                                          <p:spTgt spid="152"/>
                                        </p:tgtEl>
                                        <p:attrNameLst>
                                          <p:attrName>style.opacity</p:attrName>
                                        </p:attrNameLst>
                                      </p:cBhvr>
                                      <p:to>
                                        <p:strVal val="0.25"/>
                                      </p:to>
                                    </p:set>
                                    <p:animEffect filter="image" prLst="opacity: 0.25">
                                      <p:cBhvr rctx="IE">
                                        <p:cTn id="44" dur="indefinite"/>
                                        <p:tgtEl>
                                          <p:spTgt spid="152"/>
                                        </p:tgtEl>
                                      </p:cBhvr>
                                    </p:animEffect>
                                  </p:childTnLst>
                                </p:cTn>
                              </p:par>
                              <p:par>
                                <p:cTn id="45" presetID="9" presetClass="emph" presetSubtype="0" nodeType="withEffect">
                                  <p:stCondLst>
                                    <p:cond delay="0"/>
                                  </p:stCondLst>
                                  <p:childTnLst>
                                    <p:set>
                                      <p:cBhvr rctx="PPT">
                                        <p:cTn id="46" dur="indefinite"/>
                                        <p:tgtEl>
                                          <p:spTgt spid="153"/>
                                        </p:tgtEl>
                                        <p:attrNameLst>
                                          <p:attrName>style.opacity</p:attrName>
                                        </p:attrNameLst>
                                      </p:cBhvr>
                                      <p:to>
                                        <p:strVal val="0.25"/>
                                      </p:to>
                                    </p:set>
                                    <p:animEffect filter="image" prLst="opacity: 0.25">
                                      <p:cBhvr rctx="IE">
                                        <p:cTn id="47" dur="indefinite"/>
                                        <p:tgtEl>
                                          <p:spTgt spid="153"/>
                                        </p:tgtEl>
                                      </p:cBhvr>
                                    </p:animEffect>
                                  </p:childTnLst>
                                </p:cTn>
                              </p:par>
                              <p:par>
                                <p:cTn id="48" presetID="9" presetClass="emph" presetSubtype="0" nodeType="withEffect">
                                  <p:stCondLst>
                                    <p:cond delay="0"/>
                                  </p:stCondLst>
                                  <p:childTnLst>
                                    <p:set>
                                      <p:cBhvr rctx="PPT">
                                        <p:cTn id="49" dur="indefinite"/>
                                        <p:tgtEl>
                                          <p:spTgt spid="155"/>
                                        </p:tgtEl>
                                        <p:attrNameLst>
                                          <p:attrName>style.opacity</p:attrName>
                                        </p:attrNameLst>
                                      </p:cBhvr>
                                      <p:to>
                                        <p:strVal val="0.25"/>
                                      </p:to>
                                    </p:set>
                                    <p:animEffect filter="image" prLst="opacity: 0.25">
                                      <p:cBhvr rctx="IE">
                                        <p:cTn id="50" dur="indefinite"/>
                                        <p:tgtEl>
                                          <p:spTgt spid="155"/>
                                        </p:tgtEl>
                                      </p:cBhvr>
                                    </p:animEffect>
                                  </p:childTnLst>
                                </p:cTn>
                              </p:par>
                              <p:par>
                                <p:cTn id="51" presetID="9" presetClass="emph" presetSubtype="0" nodeType="withEffect">
                                  <p:stCondLst>
                                    <p:cond delay="0"/>
                                  </p:stCondLst>
                                  <p:childTnLst>
                                    <p:set>
                                      <p:cBhvr rctx="PPT">
                                        <p:cTn id="52" dur="indefinite"/>
                                        <p:tgtEl>
                                          <p:spTgt spid="156"/>
                                        </p:tgtEl>
                                        <p:attrNameLst>
                                          <p:attrName>style.opacity</p:attrName>
                                        </p:attrNameLst>
                                      </p:cBhvr>
                                      <p:to>
                                        <p:strVal val="0.25"/>
                                      </p:to>
                                    </p:set>
                                    <p:animEffect filter="image" prLst="opacity: 0.25">
                                      <p:cBhvr rctx="IE">
                                        <p:cTn id="53" dur="indefinite"/>
                                        <p:tgtEl>
                                          <p:spTgt spid="156"/>
                                        </p:tgtEl>
                                      </p:cBhvr>
                                    </p:animEffect>
                                  </p:childTnLst>
                                </p:cTn>
                              </p:par>
                              <p:par>
                                <p:cTn id="54" presetID="9" presetClass="emph" presetSubtype="0" nodeType="withEffect">
                                  <p:stCondLst>
                                    <p:cond delay="0"/>
                                  </p:stCondLst>
                                  <p:childTnLst>
                                    <p:set>
                                      <p:cBhvr rctx="PPT">
                                        <p:cTn id="55" dur="indefinite"/>
                                        <p:tgtEl>
                                          <p:spTgt spid="157"/>
                                        </p:tgtEl>
                                        <p:attrNameLst>
                                          <p:attrName>style.opacity</p:attrName>
                                        </p:attrNameLst>
                                      </p:cBhvr>
                                      <p:to>
                                        <p:strVal val="0.25"/>
                                      </p:to>
                                    </p:set>
                                    <p:animEffect filter="image" prLst="opacity: 0.25">
                                      <p:cBhvr rctx="IE">
                                        <p:cTn id="56" dur="indefinite"/>
                                        <p:tgtEl>
                                          <p:spTgt spid="157"/>
                                        </p:tgtEl>
                                      </p:cBhvr>
                                    </p:animEffect>
                                  </p:childTnLst>
                                </p:cTn>
                              </p:par>
                              <p:par>
                                <p:cTn id="57" presetID="9" presetClass="emph" presetSubtype="0" nodeType="withEffect">
                                  <p:stCondLst>
                                    <p:cond delay="0"/>
                                  </p:stCondLst>
                                  <p:childTnLst>
                                    <p:set>
                                      <p:cBhvr rctx="PPT">
                                        <p:cTn id="58" dur="indefinite"/>
                                        <p:tgtEl>
                                          <p:spTgt spid="158"/>
                                        </p:tgtEl>
                                        <p:attrNameLst>
                                          <p:attrName>style.opacity</p:attrName>
                                        </p:attrNameLst>
                                      </p:cBhvr>
                                      <p:to>
                                        <p:strVal val="0.25"/>
                                      </p:to>
                                    </p:set>
                                    <p:animEffect filter="image" prLst="opacity: 0.25">
                                      <p:cBhvr rctx="IE">
                                        <p:cTn id="59" dur="indefinite"/>
                                        <p:tgtEl>
                                          <p:spTgt spid="158"/>
                                        </p:tgtEl>
                                      </p:cBhvr>
                                    </p:animEffect>
                                  </p:childTnLst>
                                </p:cTn>
                              </p:par>
                              <p:par>
                                <p:cTn id="60" presetID="9" presetClass="emph" presetSubtype="0" nodeType="withEffect">
                                  <p:stCondLst>
                                    <p:cond delay="0"/>
                                  </p:stCondLst>
                                  <p:childTnLst>
                                    <p:set>
                                      <p:cBhvr rctx="PPT">
                                        <p:cTn id="61" dur="indefinite"/>
                                        <p:tgtEl>
                                          <p:spTgt spid="159"/>
                                        </p:tgtEl>
                                        <p:attrNameLst>
                                          <p:attrName>style.opacity</p:attrName>
                                        </p:attrNameLst>
                                      </p:cBhvr>
                                      <p:to>
                                        <p:strVal val="0.25"/>
                                      </p:to>
                                    </p:set>
                                    <p:animEffect filter="image" prLst="opacity: 0.25">
                                      <p:cBhvr rctx="IE">
                                        <p:cTn id="62" dur="indefinite"/>
                                        <p:tgtEl>
                                          <p:spTgt spid="159"/>
                                        </p:tgtEl>
                                      </p:cBhvr>
                                    </p:animEffect>
                                  </p:childTnLst>
                                </p:cTn>
                              </p:par>
                              <p:par>
                                <p:cTn id="63" presetID="9" presetClass="emph" presetSubtype="0" nodeType="withEffect">
                                  <p:stCondLst>
                                    <p:cond delay="0"/>
                                  </p:stCondLst>
                                  <p:childTnLst>
                                    <p:set>
                                      <p:cBhvr rctx="PPT">
                                        <p:cTn id="64" dur="indefinite"/>
                                        <p:tgtEl>
                                          <p:spTgt spid="162"/>
                                        </p:tgtEl>
                                        <p:attrNameLst>
                                          <p:attrName>style.opacity</p:attrName>
                                        </p:attrNameLst>
                                      </p:cBhvr>
                                      <p:to>
                                        <p:strVal val="0.25"/>
                                      </p:to>
                                    </p:set>
                                    <p:animEffect filter="image" prLst="opacity: 0.25">
                                      <p:cBhvr rctx="IE">
                                        <p:cTn id="65" dur="indefinite"/>
                                        <p:tgtEl>
                                          <p:spTgt spid="162"/>
                                        </p:tgtEl>
                                      </p:cBhvr>
                                    </p:animEffect>
                                  </p:childTnLst>
                                </p:cTn>
                              </p:par>
                              <p:par>
                                <p:cTn id="66" presetID="9" presetClass="emph" presetSubtype="0" nodeType="withEffect">
                                  <p:stCondLst>
                                    <p:cond delay="0"/>
                                  </p:stCondLst>
                                  <p:childTnLst>
                                    <p:set>
                                      <p:cBhvr rctx="PPT">
                                        <p:cTn id="67" dur="indefinite"/>
                                        <p:tgtEl>
                                          <p:spTgt spid="163"/>
                                        </p:tgtEl>
                                        <p:attrNameLst>
                                          <p:attrName>style.opacity</p:attrName>
                                        </p:attrNameLst>
                                      </p:cBhvr>
                                      <p:to>
                                        <p:strVal val="0.25"/>
                                      </p:to>
                                    </p:set>
                                    <p:animEffect filter="image" prLst="opacity: 0.25">
                                      <p:cBhvr rctx="IE">
                                        <p:cTn id="68" dur="indefinite"/>
                                        <p:tgtEl>
                                          <p:spTgt spid="163"/>
                                        </p:tgtEl>
                                      </p:cBhvr>
                                    </p:animEffect>
                                  </p:childTnLst>
                                </p:cTn>
                              </p:par>
                              <p:par>
                                <p:cTn id="69" presetID="9" presetClass="emph" presetSubtype="0" nodeType="withEffect">
                                  <p:stCondLst>
                                    <p:cond delay="0"/>
                                  </p:stCondLst>
                                  <p:childTnLst>
                                    <p:set>
                                      <p:cBhvr rctx="PPT">
                                        <p:cTn id="70" dur="indefinite"/>
                                        <p:tgtEl>
                                          <p:spTgt spid="165"/>
                                        </p:tgtEl>
                                        <p:attrNameLst>
                                          <p:attrName>style.opacity</p:attrName>
                                        </p:attrNameLst>
                                      </p:cBhvr>
                                      <p:to>
                                        <p:strVal val="0.25"/>
                                      </p:to>
                                    </p:set>
                                    <p:animEffect filter="image" prLst="opacity: 0.25">
                                      <p:cBhvr rctx="IE">
                                        <p:cTn id="71" dur="indefinite"/>
                                        <p:tgtEl>
                                          <p:spTgt spid="165"/>
                                        </p:tgtEl>
                                      </p:cBhvr>
                                    </p:animEffect>
                                  </p:childTnLst>
                                </p:cTn>
                              </p:par>
                              <p:par>
                                <p:cTn id="72" presetID="9" presetClass="emph" presetSubtype="0" nodeType="withEffect">
                                  <p:stCondLst>
                                    <p:cond delay="0"/>
                                  </p:stCondLst>
                                  <p:childTnLst>
                                    <p:set>
                                      <p:cBhvr rctx="PPT">
                                        <p:cTn id="73" dur="indefinite"/>
                                        <p:tgtEl>
                                          <p:spTgt spid="166"/>
                                        </p:tgtEl>
                                        <p:attrNameLst>
                                          <p:attrName>style.opacity</p:attrName>
                                        </p:attrNameLst>
                                      </p:cBhvr>
                                      <p:to>
                                        <p:strVal val="0.25"/>
                                      </p:to>
                                    </p:set>
                                    <p:animEffect filter="image" prLst="opacity: 0.25">
                                      <p:cBhvr rctx="IE">
                                        <p:cTn id="74" dur="indefinite"/>
                                        <p:tgtEl>
                                          <p:spTgt spid="166"/>
                                        </p:tgtEl>
                                      </p:cBhvr>
                                    </p:animEffect>
                                  </p:childTnLst>
                                </p:cTn>
                              </p:par>
                              <p:par>
                                <p:cTn id="75" presetID="9" presetClass="emph" presetSubtype="0" nodeType="withEffect">
                                  <p:stCondLst>
                                    <p:cond delay="0"/>
                                  </p:stCondLst>
                                  <p:childTnLst>
                                    <p:set>
                                      <p:cBhvr rctx="PPT">
                                        <p:cTn id="76" dur="indefinite"/>
                                        <p:tgtEl>
                                          <p:spTgt spid="167"/>
                                        </p:tgtEl>
                                        <p:attrNameLst>
                                          <p:attrName>style.opacity</p:attrName>
                                        </p:attrNameLst>
                                      </p:cBhvr>
                                      <p:to>
                                        <p:strVal val="0.25"/>
                                      </p:to>
                                    </p:set>
                                    <p:animEffect filter="image" prLst="opacity: 0.25">
                                      <p:cBhvr rctx="IE">
                                        <p:cTn id="77" dur="indefinite"/>
                                        <p:tgtEl>
                                          <p:spTgt spid="167"/>
                                        </p:tgtEl>
                                      </p:cBhvr>
                                    </p:animEffect>
                                  </p:childTnLst>
                                </p:cTn>
                              </p:par>
                              <p:par>
                                <p:cTn id="78" presetID="9" presetClass="emph" presetSubtype="0" nodeType="withEffect">
                                  <p:stCondLst>
                                    <p:cond delay="0"/>
                                  </p:stCondLst>
                                  <p:childTnLst>
                                    <p:set>
                                      <p:cBhvr rctx="PPT">
                                        <p:cTn id="79" dur="indefinite"/>
                                        <p:tgtEl>
                                          <p:spTgt spid="169"/>
                                        </p:tgtEl>
                                        <p:attrNameLst>
                                          <p:attrName>style.opacity</p:attrName>
                                        </p:attrNameLst>
                                      </p:cBhvr>
                                      <p:to>
                                        <p:strVal val="0.25"/>
                                      </p:to>
                                    </p:set>
                                    <p:animEffect filter="image" prLst="opacity: 0.25">
                                      <p:cBhvr rctx="IE">
                                        <p:cTn id="80" dur="indefinite"/>
                                        <p:tgtEl>
                                          <p:spTgt spid="169"/>
                                        </p:tgtEl>
                                      </p:cBhvr>
                                    </p:animEffect>
                                  </p:childTnLst>
                                </p:cTn>
                              </p:par>
                              <p:par>
                                <p:cTn id="81" presetID="9" presetClass="emph" presetSubtype="0" nodeType="withEffect">
                                  <p:stCondLst>
                                    <p:cond delay="0"/>
                                  </p:stCondLst>
                                  <p:childTnLst>
                                    <p:set>
                                      <p:cBhvr rctx="PPT">
                                        <p:cTn id="82" dur="indefinite"/>
                                        <p:tgtEl>
                                          <p:spTgt spid="170"/>
                                        </p:tgtEl>
                                        <p:attrNameLst>
                                          <p:attrName>style.opacity</p:attrName>
                                        </p:attrNameLst>
                                      </p:cBhvr>
                                      <p:to>
                                        <p:strVal val="0.25"/>
                                      </p:to>
                                    </p:set>
                                    <p:animEffect filter="image" prLst="opacity: 0.25">
                                      <p:cBhvr rctx="IE">
                                        <p:cTn id="83" dur="indefinite"/>
                                        <p:tgtEl>
                                          <p:spTgt spid="170"/>
                                        </p:tgtEl>
                                      </p:cBhvr>
                                    </p:animEffect>
                                  </p:childTnLst>
                                </p:cTn>
                              </p:par>
                              <p:par>
                                <p:cTn id="84" presetID="9" presetClass="emph" presetSubtype="0" nodeType="withEffect">
                                  <p:stCondLst>
                                    <p:cond delay="0"/>
                                  </p:stCondLst>
                                  <p:childTnLst>
                                    <p:set>
                                      <p:cBhvr rctx="PPT">
                                        <p:cTn id="85" dur="indefinite"/>
                                        <p:tgtEl>
                                          <p:spTgt spid="171"/>
                                        </p:tgtEl>
                                        <p:attrNameLst>
                                          <p:attrName>style.opacity</p:attrName>
                                        </p:attrNameLst>
                                      </p:cBhvr>
                                      <p:to>
                                        <p:strVal val="0.25"/>
                                      </p:to>
                                    </p:set>
                                    <p:animEffect filter="image" prLst="opacity: 0.25">
                                      <p:cBhvr rctx="IE">
                                        <p:cTn id="86" dur="indefinite"/>
                                        <p:tgtEl>
                                          <p:spTgt spid="171"/>
                                        </p:tgtEl>
                                      </p:cBhvr>
                                    </p:animEffect>
                                  </p:childTnLst>
                                </p:cTn>
                              </p:par>
                              <p:par>
                                <p:cTn id="87" presetID="9" presetClass="emph" presetSubtype="0" nodeType="withEffect">
                                  <p:stCondLst>
                                    <p:cond delay="0"/>
                                  </p:stCondLst>
                                  <p:childTnLst>
                                    <p:set>
                                      <p:cBhvr rctx="PPT">
                                        <p:cTn id="88" dur="indefinite"/>
                                        <p:tgtEl>
                                          <p:spTgt spid="172"/>
                                        </p:tgtEl>
                                        <p:attrNameLst>
                                          <p:attrName>style.opacity</p:attrName>
                                        </p:attrNameLst>
                                      </p:cBhvr>
                                      <p:to>
                                        <p:strVal val="0.25"/>
                                      </p:to>
                                    </p:set>
                                    <p:animEffect filter="image" prLst="opacity: 0.25">
                                      <p:cBhvr rctx="IE">
                                        <p:cTn id="89" dur="indefinite"/>
                                        <p:tgtEl>
                                          <p:spTgt spid="172"/>
                                        </p:tgtEl>
                                      </p:cBhvr>
                                    </p:animEffect>
                                  </p:childTnLst>
                                </p:cTn>
                              </p:par>
                              <p:par>
                                <p:cTn id="90" presetID="9" presetClass="emph" presetSubtype="0" nodeType="withEffect">
                                  <p:stCondLst>
                                    <p:cond delay="0"/>
                                  </p:stCondLst>
                                  <p:childTnLst>
                                    <p:set>
                                      <p:cBhvr rctx="PPT">
                                        <p:cTn id="91" dur="indefinite"/>
                                        <p:tgtEl>
                                          <p:spTgt spid="175"/>
                                        </p:tgtEl>
                                        <p:attrNameLst>
                                          <p:attrName>style.opacity</p:attrName>
                                        </p:attrNameLst>
                                      </p:cBhvr>
                                      <p:to>
                                        <p:strVal val="0.25"/>
                                      </p:to>
                                    </p:set>
                                    <p:animEffect filter="image" prLst="opacity: 0.25">
                                      <p:cBhvr rctx="IE">
                                        <p:cTn id="92" dur="indefinite"/>
                                        <p:tgtEl>
                                          <p:spTgt spid="175"/>
                                        </p:tgtEl>
                                      </p:cBhvr>
                                    </p:animEffect>
                                  </p:childTnLst>
                                </p:cTn>
                              </p:par>
                              <p:par>
                                <p:cTn id="93" presetID="9" presetClass="emph" presetSubtype="0" nodeType="withEffect">
                                  <p:stCondLst>
                                    <p:cond delay="0"/>
                                  </p:stCondLst>
                                  <p:childTnLst>
                                    <p:set>
                                      <p:cBhvr rctx="PPT">
                                        <p:cTn id="94" dur="indefinite"/>
                                        <p:tgtEl>
                                          <p:spTgt spid="177"/>
                                        </p:tgtEl>
                                        <p:attrNameLst>
                                          <p:attrName>style.opacity</p:attrName>
                                        </p:attrNameLst>
                                      </p:cBhvr>
                                      <p:to>
                                        <p:strVal val="0.25"/>
                                      </p:to>
                                    </p:set>
                                    <p:animEffect filter="image" prLst="opacity: 0.25">
                                      <p:cBhvr rctx="IE">
                                        <p:cTn id="95" dur="indefinite"/>
                                        <p:tgtEl>
                                          <p:spTgt spid="177"/>
                                        </p:tgtEl>
                                      </p:cBhvr>
                                    </p:animEffect>
                                  </p:childTnLst>
                                </p:cTn>
                              </p:par>
                              <p:par>
                                <p:cTn id="96" presetID="9" presetClass="emph" presetSubtype="0" nodeType="withEffect">
                                  <p:stCondLst>
                                    <p:cond delay="0"/>
                                  </p:stCondLst>
                                  <p:childTnLst>
                                    <p:set>
                                      <p:cBhvr rctx="PPT">
                                        <p:cTn id="97" dur="indefinite"/>
                                        <p:tgtEl>
                                          <p:spTgt spid="174"/>
                                        </p:tgtEl>
                                        <p:attrNameLst>
                                          <p:attrName>style.opacity</p:attrName>
                                        </p:attrNameLst>
                                      </p:cBhvr>
                                      <p:to>
                                        <p:strVal val="0.25"/>
                                      </p:to>
                                    </p:set>
                                    <p:animEffect filter="image" prLst="opacity: 0.25">
                                      <p:cBhvr rctx="IE">
                                        <p:cTn id="98" dur="indefinite"/>
                                        <p:tgtEl>
                                          <p:spTgt spid="174"/>
                                        </p:tgtEl>
                                      </p:cBhvr>
                                    </p:animEffect>
                                  </p:childTnLst>
                                </p:cTn>
                              </p:par>
                              <p:par>
                                <p:cTn id="99" presetID="9" presetClass="emph" presetSubtype="0" nodeType="withEffect">
                                  <p:stCondLst>
                                    <p:cond delay="0"/>
                                  </p:stCondLst>
                                  <p:childTnLst>
                                    <p:set>
                                      <p:cBhvr rctx="PPT">
                                        <p:cTn id="100" dur="indefinite"/>
                                        <p:tgtEl>
                                          <p:spTgt spid="173"/>
                                        </p:tgtEl>
                                        <p:attrNameLst>
                                          <p:attrName>style.opacity</p:attrName>
                                        </p:attrNameLst>
                                      </p:cBhvr>
                                      <p:to>
                                        <p:strVal val="0.25"/>
                                      </p:to>
                                    </p:set>
                                    <p:animEffect filter="image" prLst="opacity: 0.25">
                                      <p:cBhvr rctx="IE">
                                        <p:cTn id="101" dur="indefinite"/>
                                        <p:tgtEl>
                                          <p:spTgt spid="173"/>
                                        </p:tgtEl>
                                      </p:cBhvr>
                                    </p:animEffect>
                                  </p:childTnLst>
                                </p:cTn>
                              </p:par>
                              <p:par>
                                <p:cTn id="102" presetID="9" presetClass="emph" presetSubtype="0" nodeType="withEffect">
                                  <p:stCondLst>
                                    <p:cond delay="0"/>
                                  </p:stCondLst>
                                  <p:childTnLst>
                                    <p:set>
                                      <p:cBhvr rctx="PPT">
                                        <p:cTn id="103" dur="indefinite"/>
                                        <p:tgtEl>
                                          <p:spTgt spid="168"/>
                                        </p:tgtEl>
                                        <p:attrNameLst>
                                          <p:attrName>style.opacity</p:attrName>
                                        </p:attrNameLst>
                                      </p:cBhvr>
                                      <p:to>
                                        <p:strVal val="0.25"/>
                                      </p:to>
                                    </p:set>
                                    <p:animEffect filter="image" prLst="opacity: 0.25">
                                      <p:cBhvr rctx="IE">
                                        <p:cTn id="104" dur="indefinite"/>
                                        <p:tgtEl>
                                          <p:spTgt spid="168"/>
                                        </p:tgtEl>
                                      </p:cBhvr>
                                    </p:animEffect>
                                  </p:childTnLst>
                                </p:cTn>
                              </p:par>
                              <p:par>
                                <p:cTn id="105" presetID="9" presetClass="emph" presetSubtype="0" nodeType="withEffect">
                                  <p:stCondLst>
                                    <p:cond delay="0"/>
                                  </p:stCondLst>
                                  <p:childTnLst>
                                    <p:set>
                                      <p:cBhvr rctx="PPT">
                                        <p:cTn id="106" dur="indefinite"/>
                                        <p:tgtEl>
                                          <p:spTgt spid="160"/>
                                        </p:tgtEl>
                                        <p:attrNameLst>
                                          <p:attrName>style.opacity</p:attrName>
                                        </p:attrNameLst>
                                      </p:cBhvr>
                                      <p:to>
                                        <p:strVal val="0.25"/>
                                      </p:to>
                                    </p:set>
                                    <p:animEffect filter="image" prLst="opacity: 0.25">
                                      <p:cBhvr rctx="IE">
                                        <p:cTn id="107" dur="indefinite"/>
                                        <p:tgtEl>
                                          <p:spTgt spid="160"/>
                                        </p:tgtEl>
                                      </p:cBhvr>
                                    </p:animEffect>
                                  </p:childTnLst>
                                </p:cTn>
                              </p:par>
                              <p:par>
                                <p:cTn id="108" presetID="9" presetClass="emph" presetSubtype="0" nodeType="withEffect">
                                  <p:stCondLst>
                                    <p:cond delay="0"/>
                                  </p:stCondLst>
                                  <p:childTnLst>
                                    <p:set>
                                      <p:cBhvr rctx="PPT">
                                        <p:cTn id="109" dur="indefinite"/>
                                        <p:tgtEl>
                                          <p:spTgt spid="145"/>
                                        </p:tgtEl>
                                        <p:attrNameLst>
                                          <p:attrName>style.opacity</p:attrName>
                                        </p:attrNameLst>
                                      </p:cBhvr>
                                      <p:to>
                                        <p:strVal val="0.25"/>
                                      </p:to>
                                    </p:set>
                                    <p:animEffect filter="image" prLst="opacity: 0.25">
                                      <p:cBhvr rctx="IE">
                                        <p:cTn id="110" dur="indefinite"/>
                                        <p:tgtEl>
                                          <p:spTgt spid="145"/>
                                        </p:tgtEl>
                                      </p:cBhvr>
                                    </p:animEffect>
                                  </p:childTnLst>
                                </p:cTn>
                              </p:par>
                              <p:par>
                                <p:cTn id="111" presetID="9" presetClass="emph" presetSubtype="0" nodeType="withEffect">
                                  <p:stCondLst>
                                    <p:cond delay="0"/>
                                  </p:stCondLst>
                                  <p:childTnLst>
                                    <p:set>
                                      <p:cBhvr rctx="PPT">
                                        <p:cTn id="112" dur="indefinite"/>
                                        <p:tgtEl>
                                          <p:spTgt spid="154"/>
                                        </p:tgtEl>
                                        <p:attrNameLst>
                                          <p:attrName>style.opacity</p:attrName>
                                        </p:attrNameLst>
                                      </p:cBhvr>
                                      <p:to>
                                        <p:strVal val="0.25"/>
                                      </p:to>
                                    </p:set>
                                    <p:animEffect filter="image" prLst="opacity: 0.25">
                                      <p:cBhvr rctx="IE">
                                        <p:cTn id="113" dur="indefinite"/>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4" name="Rounded Rectangle 3"/>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a:off x="2362200" y="28955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sp>
        <p:nvSpPr>
          <p:cNvPr id="35" name="Content Placeholder 2"/>
          <p:cNvSpPr>
            <a:spLocks noGrp="1"/>
          </p:cNvSpPr>
          <p:nvPr>
            <p:ph idx="1"/>
          </p:nvPr>
        </p:nvSpPr>
        <p:spPr>
          <a:xfrm>
            <a:off x="371270" y="5105400"/>
            <a:ext cx="7966678" cy="1828800"/>
          </a:xfrm>
        </p:spPr>
        <p:txBody>
          <a:bodyPr>
            <a:noAutofit/>
          </a:bodyPr>
          <a:lstStyle/>
          <a:p>
            <a:pPr marL="285750" indent="-285750"/>
            <a:r>
              <a:rPr lang="en-US" sz="2800" dirty="0" smtClean="0"/>
              <a:t>Users post a </a:t>
            </a:r>
            <a:r>
              <a:rPr lang="en-US" sz="2800" dirty="0" err="1" smtClean="0"/>
              <a:t>ciphertext</a:t>
            </a:r>
            <a:r>
              <a:rPr lang="en-US" sz="2800" dirty="0" smtClean="0"/>
              <a:t> for each pseudonym</a:t>
            </a:r>
          </a:p>
          <a:p>
            <a:pPr marL="582930" lvl="1" indent="-285750"/>
            <a:r>
              <a:rPr lang="en-US" sz="2600" dirty="0" smtClean="0"/>
              <a:t>Pseudonym Owner posts nothing or a real message</a:t>
            </a:r>
          </a:p>
          <a:p>
            <a:pPr marL="582930" lvl="1" indent="-285750"/>
            <a:r>
              <a:rPr lang="en-US" sz="2600" dirty="0" smtClean="0"/>
              <a:t>Others post cover traffic</a:t>
            </a:r>
          </a:p>
        </p:txBody>
      </p:sp>
      <p:graphicFrame>
        <p:nvGraphicFramePr>
          <p:cNvPr id="88" name="Table 87"/>
          <p:cNvGraphicFramePr>
            <a:graphicFrameLocks noGrp="1"/>
          </p:cNvGraphicFramePr>
          <p:nvPr>
            <p:extLst>
              <p:ext uri="{D42A27DB-BD31-4B8C-83A1-F6EECF244321}">
                <p14:modId xmlns:p14="http://schemas.microsoft.com/office/powerpoint/2010/main" val="1526569839"/>
              </p:ext>
            </p:extLst>
          </p:nvPr>
        </p:nvGraphicFramePr>
        <p:xfrm>
          <a:off x="3132220" y="3701501"/>
          <a:ext cx="2735180" cy="1463040"/>
        </p:xfrm>
        <a:graphic>
          <a:graphicData uri="http://schemas.openxmlformats.org/drawingml/2006/table">
            <a:tbl>
              <a:tblPr bandRow="1">
                <a:tableStyleId>{5C22544A-7EE6-4342-B048-85BDC9FD1C3A}</a:tableStyleId>
              </a:tblPr>
              <a:tblGrid>
                <a:gridCol w="273518"/>
                <a:gridCol w="273518"/>
                <a:gridCol w="273518"/>
                <a:gridCol w="273518"/>
                <a:gridCol w="273518"/>
                <a:gridCol w="273518"/>
                <a:gridCol w="273518"/>
                <a:gridCol w="273518"/>
                <a:gridCol w="273518"/>
                <a:gridCol w="273518"/>
              </a:tblGrid>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a:p>
                  </a:txBody>
                  <a:tcPr>
                    <a:solidFill>
                      <a:schemeClr val="accent2"/>
                    </a:solidFill>
                  </a:tcPr>
                </a:tc>
                <a:tc>
                  <a:txBody>
                    <a:bodyPr/>
                    <a:lstStyle/>
                    <a:p>
                      <a:endParaRPr lang="en-US" sz="100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bl>
          </a:graphicData>
        </a:graphic>
      </p:graphicFrame>
      <p:sp>
        <p:nvSpPr>
          <p:cNvPr id="89" name="TextBox 88"/>
          <p:cNvSpPr txBox="1"/>
          <p:nvPr/>
        </p:nvSpPr>
        <p:spPr>
          <a:xfrm>
            <a:off x="3222452" y="3276600"/>
            <a:ext cx="2222981" cy="461665"/>
          </a:xfrm>
          <a:prstGeom prst="rect">
            <a:avLst/>
          </a:prstGeom>
          <a:noFill/>
        </p:spPr>
        <p:txBody>
          <a:bodyPr wrap="none" rtlCol="0">
            <a:spAutoFit/>
          </a:bodyPr>
          <a:lstStyle/>
          <a:p>
            <a:r>
              <a:rPr lang="en-US" sz="2400" dirty="0" smtClean="0"/>
              <a:t>User </a:t>
            </a:r>
            <a:r>
              <a:rPr lang="en-US" sz="2400" dirty="0" err="1" smtClean="0"/>
              <a:t>ciphertexts</a:t>
            </a:r>
            <a:endParaRPr lang="en-US" sz="2400" dirty="0"/>
          </a:p>
        </p:txBody>
      </p:sp>
      <p:sp>
        <p:nvSpPr>
          <p:cNvPr id="90" name="TextBox 89"/>
          <p:cNvSpPr txBox="1"/>
          <p:nvPr/>
        </p:nvSpPr>
        <p:spPr>
          <a:xfrm rot="16200000">
            <a:off x="2040124" y="4147207"/>
            <a:ext cx="1759521" cy="461665"/>
          </a:xfrm>
          <a:prstGeom prst="rect">
            <a:avLst/>
          </a:prstGeom>
          <a:noFill/>
        </p:spPr>
        <p:txBody>
          <a:bodyPr wrap="none" rtlCol="0">
            <a:spAutoFit/>
          </a:bodyPr>
          <a:lstStyle/>
          <a:p>
            <a:r>
              <a:rPr lang="en-US" sz="2400" dirty="0" smtClean="0"/>
              <a:t>Pseudonyms</a:t>
            </a:r>
            <a:endParaRPr lang="en-US" sz="2400" dirty="0"/>
          </a:p>
        </p:txBody>
      </p:sp>
      <p:sp>
        <p:nvSpPr>
          <p:cNvPr id="132" name="Rounded Rectangle 131"/>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4">
            <a:lum/>
            <a:alphaModFix/>
          </a:blip>
          <a:srcRect/>
          <a:stretch>
            <a:fillRect/>
          </a:stretch>
        </p:blipFill>
        <p:spPr>
          <a:xfrm>
            <a:off x="6066503" y="1104004"/>
            <a:ext cx="381000" cy="446556"/>
          </a:xfrm>
          <a:prstGeom prst="rect">
            <a:avLst/>
          </a:prstGeom>
          <a:noFill/>
          <a:ln>
            <a:noFill/>
          </a:ln>
        </p:spPr>
      </p:pic>
      <p:pic>
        <p:nvPicPr>
          <p:cNvPr id="134" name="Picture 133"/>
          <p:cNvPicPr>
            <a:picLocks noChangeAspect="1"/>
          </p:cNvPicPr>
          <p:nvPr/>
        </p:nvPicPr>
        <p:blipFill>
          <a:blip r:embed="rId4">
            <a:lum/>
            <a:alphaModFix/>
          </a:blip>
          <a:srcRect/>
          <a:stretch>
            <a:fillRect/>
          </a:stretch>
        </p:blipFill>
        <p:spPr>
          <a:xfrm>
            <a:off x="6523703" y="1105875"/>
            <a:ext cx="381000" cy="446556"/>
          </a:xfrm>
          <a:prstGeom prst="rect">
            <a:avLst/>
          </a:prstGeom>
          <a:noFill/>
          <a:ln>
            <a:noFill/>
          </a:ln>
        </p:spPr>
      </p:pic>
      <p:pic>
        <p:nvPicPr>
          <p:cNvPr id="135" name="Picture 134"/>
          <p:cNvPicPr>
            <a:picLocks noChangeAspect="1"/>
          </p:cNvPicPr>
          <p:nvPr/>
        </p:nvPicPr>
        <p:blipFill>
          <a:blip r:embed="rId4">
            <a:lum/>
            <a:alphaModFix/>
          </a:blip>
          <a:srcRect/>
          <a:stretch>
            <a:fillRect/>
          </a:stretch>
        </p:blipFill>
        <p:spPr>
          <a:xfrm>
            <a:off x="6980903" y="1098780"/>
            <a:ext cx="381000" cy="446556"/>
          </a:xfrm>
          <a:prstGeom prst="rect">
            <a:avLst/>
          </a:prstGeom>
          <a:noFill/>
          <a:ln>
            <a:noFill/>
          </a:ln>
        </p:spPr>
      </p:pic>
      <p:pic>
        <p:nvPicPr>
          <p:cNvPr id="136" name="Picture 135"/>
          <p:cNvPicPr>
            <a:picLocks noChangeAspect="1"/>
          </p:cNvPicPr>
          <p:nvPr/>
        </p:nvPicPr>
        <p:blipFill>
          <a:blip r:embed="rId4">
            <a:lum/>
            <a:alphaModFix/>
          </a:blip>
          <a:srcRect/>
          <a:stretch>
            <a:fillRect/>
          </a:stretch>
        </p:blipFill>
        <p:spPr>
          <a:xfrm>
            <a:off x="7438103" y="1098780"/>
            <a:ext cx="381000" cy="446556"/>
          </a:xfrm>
          <a:prstGeom prst="rect">
            <a:avLst/>
          </a:prstGeom>
          <a:noFill/>
          <a:ln>
            <a:noFill/>
          </a:ln>
        </p:spPr>
      </p:pic>
      <p:pic>
        <p:nvPicPr>
          <p:cNvPr id="137" name="Picture 136"/>
          <p:cNvPicPr>
            <a:picLocks noChangeAspect="1"/>
          </p:cNvPicPr>
          <p:nvPr/>
        </p:nvPicPr>
        <p:blipFill>
          <a:blip r:embed="rId4">
            <a:lum/>
            <a:alphaModFix/>
          </a:blip>
          <a:srcRect/>
          <a:stretch>
            <a:fillRect/>
          </a:stretch>
        </p:blipFill>
        <p:spPr>
          <a:xfrm>
            <a:off x="7895303" y="1104004"/>
            <a:ext cx="381000" cy="446556"/>
          </a:xfrm>
          <a:prstGeom prst="rect">
            <a:avLst/>
          </a:prstGeom>
          <a:noFill/>
          <a:ln>
            <a:noFill/>
          </a:ln>
        </p:spPr>
      </p:pic>
      <p:pic>
        <p:nvPicPr>
          <p:cNvPr id="138" name="Picture 137"/>
          <p:cNvPicPr>
            <a:picLocks noChangeAspect="1"/>
          </p:cNvPicPr>
          <p:nvPr/>
        </p:nvPicPr>
        <p:blipFill>
          <a:blip r:embed="rId4">
            <a:lum/>
            <a:alphaModFix/>
          </a:blip>
          <a:srcRect/>
          <a:stretch>
            <a:fillRect/>
          </a:stretch>
        </p:blipFill>
        <p:spPr>
          <a:xfrm>
            <a:off x="6066503" y="1605424"/>
            <a:ext cx="381000" cy="446556"/>
          </a:xfrm>
          <a:prstGeom prst="rect">
            <a:avLst/>
          </a:prstGeom>
          <a:noFill/>
          <a:ln>
            <a:noFill/>
          </a:ln>
        </p:spPr>
      </p:pic>
      <p:pic>
        <p:nvPicPr>
          <p:cNvPr id="139" name="Picture 138"/>
          <p:cNvPicPr>
            <a:picLocks noChangeAspect="1"/>
          </p:cNvPicPr>
          <p:nvPr/>
        </p:nvPicPr>
        <p:blipFill>
          <a:blip r:embed="rId4">
            <a:lum/>
            <a:alphaModFix/>
          </a:blip>
          <a:srcRect/>
          <a:stretch>
            <a:fillRect/>
          </a:stretch>
        </p:blipFill>
        <p:spPr>
          <a:xfrm>
            <a:off x="6523703" y="1607295"/>
            <a:ext cx="381000" cy="446556"/>
          </a:xfrm>
          <a:prstGeom prst="rect">
            <a:avLst/>
          </a:prstGeom>
          <a:noFill/>
          <a:ln>
            <a:noFill/>
          </a:ln>
        </p:spPr>
      </p:pic>
      <p:pic>
        <p:nvPicPr>
          <p:cNvPr id="140" name="Picture 139"/>
          <p:cNvPicPr>
            <a:picLocks noChangeAspect="1"/>
          </p:cNvPicPr>
          <p:nvPr/>
        </p:nvPicPr>
        <p:blipFill>
          <a:blip r:embed="rId4">
            <a:lum/>
            <a:alphaModFix/>
          </a:blip>
          <a:srcRect/>
          <a:stretch>
            <a:fillRect/>
          </a:stretch>
        </p:blipFill>
        <p:spPr>
          <a:xfrm>
            <a:off x="6980903" y="1600200"/>
            <a:ext cx="381000" cy="446556"/>
          </a:xfrm>
          <a:prstGeom prst="rect">
            <a:avLst/>
          </a:prstGeom>
          <a:noFill/>
          <a:ln>
            <a:noFill/>
          </a:ln>
        </p:spPr>
      </p:pic>
      <p:pic>
        <p:nvPicPr>
          <p:cNvPr id="141" name="Picture 140"/>
          <p:cNvPicPr>
            <a:picLocks noChangeAspect="1"/>
          </p:cNvPicPr>
          <p:nvPr/>
        </p:nvPicPr>
        <p:blipFill>
          <a:blip r:embed="rId4">
            <a:lum/>
            <a:alphaModFix/>
          </a:blip>
          <a:srcRect/>
          <a:stretch>
            <a:fillRect/>
          </a:stretch>
        </p:blipFill>
        <p:spPr>
          <a:xfrm>
            <a:off x="7438103" y="1600200"/>
            <a:ext cx="381000" cy="446556"/>
          </a:xfrm>
          <a:prstGeom prst="rect">
            <a:avLst/>
          </a:prstGeom>
          <a:noFill/>
          <a:ln>
            <a:noFill/>
          </a:ln>
        </p:spPr>
      </p:pic>
      <p:pic>
        <p:nvPicPr>
          <p:cNvPr id="142" name="Picture 141"/>
          <p:cNvPicPr>
            <a:picLocks noChangeAspect="1"/>
          </p:cNvPicPr>
          <p:nvPr/>
        </p:nvPicPr>
        <p:blipFill>
          <a:blip r:embed="rId4">
            <a:lum/>
            <a:alphaModFix/>
          </a:blip>
          <a:srcRect/>
          <a:stretch>
            <a:fillRect/>
          </a:stretch>
        </p:blipFill>
        <p:spPr>
          <a:xfrm>
            <a:off x="7895303" y="1605424"/>
            <a:ext cx="381000" cy="446556"/>
          </a:xfrm>
          <a:prstGeom prst="rect">
            <a:avLst/>
          </a:prstGeom>
          <a:noFill/>
          <a:ln>
            <a:noFill/>
          </a:ln>
        </p:spPr>
      </p:pic>
      <p:pic>
        <p:nvPicPr>
          <p:cNvPr id="143" name="Picture 142"/>
          <p:cNvPicPr>
            <a:picLocks noChangeAspect="1"/>
          </p:cNvPicPr>
          <p:nvPr/>
        </p:nvPicPr>
        <p:blipFill>
          <a:blip r:embed="rId4">
            <a:lum/>
            <a:alphaModFix/>
          </a:blip>
          <a:srcRect/>
          <a:stretch>
            <a:fillRect/>
          </a:stretch>
        </p:blipFill>
        <p:spPr>
          <a:xfrm>
            <a:off x="6066503" y="2098153"/>
            <a:ext cx="381000" cy="446556"/>
          </a:xfrm>
          <a:prstGeom prst="rect">
            <a:avLst/>
          </a:prstGeom>
          <a:noFill/>
          <a:ln>
            <a:noFill/>
          </a:ln>
        </p:spPr>
      </p:pic>
      <p:pic>
        <p:nvPicPr>
          <p:cNvPr id="144" name="Picture 143"/>
          <p:cNvPicPr>
            <a:picLocks noChangeAspect="1"/>
          </p:cNvPicPr>
          <p:nvPr/>
        </p:nvPicPr>
        <p:blipFill>
          <a:blip r:embed="rId4">
            <a:lum/>
            <a:alphaModFix/>
          </a:blip>
          <a:srcRect/>
          <a:stretch>
            <a:fillRect/>
          </a:stretch>
        </p:blipFill>
        <p:spPr>
          <a:xfrm>
            <a:off x="6523703" y="2100024"/>
            <a:ext cx="381000" cy="446556"/>
          </a:xfrm>
          <a:prstGeom prst="rect">
            <a:avLst/>
          </a:prstGeom>
          <a:noFill/>
          <a:ln>
            <a:noFill/>
          </a:ln>
        </p:spPr>
      </p:pic>
      <p:pic>
        <p:nvPicPr>
          <p:cNvPr id="145" name="Picture 144"/>
          <p:cNvPicPr>
            <a:picLocks noChangeAspect="1"/>
          </p:cNvPicPr>
          <p:nvPr/>
        </p:nvPicPr>
        <p:blipFill>
          <a:blip r:embed="rId4">
            <a:lum/>
            <a:alphaModFix/>
          </a:blip>
          <a:srcRect/>
          <a:stretch>
            <a:fillRect/>
          </a:stretch>
        </p:blipFill>
        <p:spPr>
          <a:xfrm>
            <a:off x="6980903" y="2092929"/>
            <a:ext cx="381000" cy="446556"/>
          </a:xfrm>
          <a:prstGeom prst="rect">
            <a:avLst/>
          </a:prstGeom>
          <a:noFill/>
          <a:ln>
            <a:noFill/>
          </a:ln>
        </p:spPr>
      </p:pic>
      <p:pic>
        <p:nvPicPr>
          <p:cNvPr id="146" name="Picture 145"/>
          <p:cNvPicPr>
            <a:picLocks noChangeAspect="1"/>
          </p:cNvPicPr>
          <p:nvPr/>
        </p:nvPicPr>
        <p:blipFill>
          <a:blip r:embed="rId4">
            <a:lum/>
            <a:alphaModFix/>
          </a:blip>
          <a:srcRect/>
          <a:stretch>
            <a:fillRect/>
          </a:stretch>
        </p:blipFill>
        <p:spPr>
          <a:xfrm>
            <a:off x="7438103" y="2092929"/>
            <a:ext cx="381000" cy="446556"/>
          </a:xfrm>
          <a:prstGeom prst="rect">
            <a:avLst/>
          </a:prstGeom>
          <a:noFill/>
          <a:ln>
            <a:noFill/>
          </a:ln>
        </p:spPr>
      </p:pic>
      <p:pic>
        <p:nvPicPr>
          <p:cNvPr id="147" name="Picture 146"/>
          <p:cNvPicPr>
            <a:picLocks noChangeAspect="1"/>
          </p:cNvPicPr>
          <p:nvPr/>
        </p:nvPicPr>
        <p:blipFill>
          <a:blip r:embed="rId4">
            <a:lum/>
            <a:alphaModFix/>
          </a:blip>
          <a:srcRect/>
          <a:stretch>
            <a:fillRect/>
          </a:stretch>
        </p:blipFill>
        <p:spPr>
          <a:xfrm>
            <a:off x="7895303" y="2098153"/>
            <a:ext cx="381000" cy="446556"/>
          </a:xfrm>
          <a:prstGeom prst="rect">
            <a:avLst/>
          </a:prstGeom>
          <a:noFill/>
          <a:ln>
            <a:noFill/>
          </a:ln>
        </p:spPr>
      </p:pic>
      <p:pic>
        <p:nvPicPr>
          <p:cNvPr id="148" name="Picture 147"/>
          <p:cNvPicPr>
            <a:picLocks noChangeAspect="1"/>
          </p:cNvPicPr>
          <p:nvPr/>
        </p:nvPicPr>
        <p:blipFill>
          <a:blip r:embed="rId4">
            <a:lum/>
            <a:alphaModFix/>
          </a:blip>
          <a:srcRect/>
          <a:stretch>
            <a:fillRect/>
          </a:stretch>
        </p:blipFill>
        <p:spPr>
          <a:xfrm>
            <a:off x="6066503" y="2599573"/>
            <a:ext cx="381000" cy="446556"/>
          </a:xfrm>
          <a:prstGeom prst="rect">
            <a:avLst/>
          </a:prstGeom>
          <a:noFill/>
          <a:ln>
            <a:noFill/>
          </a:ln>
        </p:spPr>
      </p:pic>
      <p:pic>
        <p:nvPicPr>
          <p:cNvPr id="149" name="Picture 148"/>
          <p:cNvPicPr>
            <a:picLocks noChangeAspect="1"/>
          </p:cNvPicPr>
          <p:nvPr/>
        </p:nvPicPr>
        <p:blipFill>
          <a:blip r:embed="rId4">
            <a:lum/>
            <a:alphaModFix/>
          </a:blip>
          <a:srcRect/>
          <a:stretch>
            <a:fillRect/>
          </a:stretch>
        </p:blipFill>
        <p:spPr>
          <a:xfrm>
            <a:off x="6523703" y="2601444"/>
            <a:ext cx="381000" cy="446556"/>
          </a:xfrm>
          <a:prstGeom prst="rect">
            <a:avLst/>
          </a:prstGeom>
          <a:noFill/>
          <a:ln>
            <a:noFill/>
          </a:ln>
        </p:spPr>
      </p:pic>
      <p:pic>
        <p:nvPicPr>
          <p:cNvPr id="150" name="Picture 149"/>
          <p:cNvPicPr>
            <a:picLocks noChangeAspect="1"/>
          </p:cNvPicPr>
          <p:nvPr/>
        </p:nvPicPr>
        <p:blipFill>
          <a:blip r:embed="rId4">
            <a:lum/>
            <a:alphaModFix/>
          </a:blip>
          <a:srcRect/>
          <a:stretch>
            <a:fillRect/>
          </a:stretch>
        </p:blipFill>
        <p:spPr>
          <a:xfrm>
            <a:off x="6980903" y="2594349"/>
            <a:ext cx="381000" cy="446556"/>
          </a:xfrm>
          <a:prstGeom prst="rect">
            <a:avLst/>
          </a:prstGeom>
          <a:noFill/>
          <a:ln>
            <a:noFill/>
          </a:ln>
        </p:spPr>
      </p:pic>
      <p:pic>
        <p:nvPicPr>
          <p:cNvPr id="151" name="Picture 150"/>
          <p:cNvPicPr>
            <a:picLocks noChangeAspect="1"/>
          </p:cNvPicPr>
          <p:nvPr/>
        </p:nvPicPr>
        <p:blipFill>
          <a:blip r:embed="rId4">
            <a:lum/>
            <a:alphaModFix/>
          </a:blip>
          <a:srcRect/>
          <a:stretch>
            <a:fillRect/>
          </a:stretch>
        </p:blipFill>
        <p:spPr>
          <a:xfrm>
            <a:off x="7438103" y="2594349"/>
            <a:ext cx="381000" cy="446556"/>
          </a:xfrm>
          <a:prstGeom prst="rect">
            <a:avLst/>
          </a:prstGeom>
          <a:noFill/>
          <a:ln>
            <a:noFill/>
          </a:ln>
        </p:spPr>
      </p:pic>
      <p:pic>
        <p:nvPicPr>
          <p:cNvPr id="152" name="Picture 151"/>
          <p:cNvPicPr>
            <a:picLocks noChangeAspect="1"/>
          </p:cNvPicPr>
          <p:nvPr/>
        </p:nvPicPr>
        <p:blipFill>
          <a:blip r:embed="rId4">
            <a:lum/>
            <a:alphaModFix/>
          </a:blip>
          <a:srcRect/>
          <a:stretch>
            <a:fillRect/>
          </a:stretch>
        </p:blipFill>
        <p:spPr>
          <a:xfrm>
            <a:off x="7895303" y="2599573"/>
            <a:ext cx="381000" cy="446556"/>
          </a:xfrm>
          <a:prstGeom prst="rect">
            <a:avLst/>
          </a:prstGeom>
          <a:noFill/>
          <a:ln>
            <a:noFill/>
          </a:ln>
        </p:spPr>
      </p:pic>
      <p:pic>
        <p:nvPicPr>
          <p:cNvPr id="153" name="Picture 152"/>
          <p:cNvPicPr>
            <a:picLocks noChangeAspect="1"/>
          </p:cNvPicPr>
          <p:nvPr/>
        </p:nvPicPr>
        <p:blipFill>
          <a:blip r:embed="rId4">
            <a:lum/>
            <a:alphaModFix/>
          </a:blip>
          <a:srcRect/>
          <a:stretch>
            <a:fillRect/>
          </a:stretch>
        </p:blipFill>
        <p:spPr>
          <a:xfrm>
            <a:off x="6066503" y="3085204"/>
            <a:ext cx="381000" cy="446556"/>
          </a:xfrm>
          <a:prstGeom prst="rect">
            <a:avLst/>
          </a:prstGeom>
          <a:noFill/>
          <a:ln>
            <a:noFill/>
          </a:ln>
        </p:spPr>
      </p:pic>
      <p:pic>
        <p:nvPicPr>
          <p:cNvPr id="154" name="Picture 153"/>
          <p:cNvPicPr>
            <a:picLocks noChangeAspect="1"/>
          </p:cNvPicPr>
          <p:nvPr/>
        </p:nvPicPr>
        <p:blipFill>
          <a:blip r:embed="rId4">
            <a:lum/>
            <a:alphaModFix/>
          </a:blip>
          <a:srcRect/>
          <a:stretch>
            <a:fillRect/>
          </a:stretch>
        </p:blipFill>
        <p:spPr>
          <a:xfrm>
            <a:off x="6523703" y="3087075"/>
            <a:ext cx="381000" cy="446556"/>
          </a:xfrm>
          <a:prstGeom prst="rect">
            <a:avLst/>
          </a:prstGeom>
          <a:noFill/>
          <a:ln>
            <a:noFill/>
          </a:ln>
        </p:spPr>
      </p:pic>
      <p:pic>
        <p:nvPicPr>
          <p:cNvPr id="155" name="Picture 154"/>
          <p:cNvPicPr>
            <a:picLocks noChangeAspect="1"/>
          </p:cNvPicPr>
          <p:nvPr/>
        </p:nvPicPr>
        <p:blipFill>
          <a:blip r:embed="rId4">
            <a:lum/>
            <a:alphaModFix/>
          </a:blip>
          <a:srcRect/>
          <a:stretch>
            <a:fillRect/>
          </a:stretch>
        </p:blipFill>
        <p:spPr>
          <a:xfrm>
            <a:off x="6980903" y="3079980"/>
            <a:ext cx="381000" cy="446556"/>
          </a:xfrm>
          <a:prstGeom prst="rect">
            <a:avLst/>
          </a:prstGeom>
          <a:noFill/>
          <a:ln>
            <a:noFill/>
          </a:ln>
        </p:spPr>
      </p:pic>
      <p:pic>
        <p:nvPicPr>
          <p:cNvPr id="156" name="Picture 155"/>
          <p:cNvPicPr>
            <a:picLocks noChangeAspect="1"/>
          </p:cNvPicPr>
          <p:nvPr/>
        </p:nvPicPr>
        <p:blipFill>
          <a:blip r:embed="rId4">
            <a:lum/>
            <a:alphaModFix/>
          </a:blip>
          <a:srcRect/>
          <a:stretch>
            <a:fillRect/>
          </a:stretch>
        </p:blipFill>
        <p:spPr>
          <a:xfrm>
            <a:off x="7438103" y="3079980"/>
            <a:ext cx="381000" cy="446556"/>
          </a:xfrm>
          <a:prstGeom prst="rect">
            <a:avLst/>
          </a:prstGeom>
          <a:noFill/>
          <a:ln>
            <a:noFill/>
          </a:ln>
        </p:spPr>
      </p:pic>
      <p:pic>
        <p:nvPicPr>
          <p:cNvPr id="157" name="Picture 156"/>
          <p:cNvPicPr>
            <a:picLocks noChangeAspect="1"/>
          </p:cNvPicPr>
          <p:nvPr/>
        </p:nvPicPr>
        <p:blipFill>
          <a:blip r:embed="rId4">
            <a:lum/>
            <a:alphaModFix/>
          </a:blip>
          <a:srcRect/>
          <a:stretch>
            <a:fillRect/>
          </a:stretch>
        </p:blipFill>
        <p:spPr>
          <a:xfrm>
            <a:off x="7895303" y="3085204"/>
            <a:ext cx="381000" cy="446556"/>
          </a:xfrm>
          <a:prstGeom prst="rect">
            <a:avLst/>
          </a:prstGeom>
          <a:noFill/>
          <a:ln>
            <a:noFill/>
          </a:ln>
        </p:spPr>
      </p:pic>
      <p:pic>
        <p:nvPicPr>
          <p:cNvPr id="158" name="Picture 157"/>
          <p:cNvPicPr>
            <a:picLocks noChangeAspect="1"/>
          </p:cNvPicPr>
          <p:nvPr/>
        </p:nvPicPr>
        <p:blipFill>
          <a:blip r:embed="rId4">
            <a:lum/>
            <a:alphaModFix/>
          </a:blip>
          <a:srcRect/>
          <a:stretch>
            <a:fillRect/>
          </a:stretch>
        </p:blipFill>
        <p:spPr>
          <a:xfrm>
            <a:off x="6066503" y="3586624"/>
            <a:ext cx="381000" cy="446556"/>
          </a:xfrm>
          <a:prstGeom prst="rect">
            <a:avLst/>
          </a:prstGeom>
          <a:noFill/>
          <a:ln>
            <a:noFill/>
          </a:ln>
        </p:spPr>
      </p:pic>
      <p:pic>
        <p:nvPicPr>
          <p:cNvPr id="159" name="Picture 158"/>
          <p:cNvPicPr>
            <a:picLocks noChangeAspect="1"/>
          </p:cNvPicPr>
          <p:nvPr/>
        </p:nvPicPr>
        <p:blipFill>
          <a:blip r:embed="rId4">
            <a:lum/>
            <a:alphaModFix/>
          </a:blip>
          <a:srcRect/>
          <a:stretch>
            <a:fillRect/>
          </a:stretch>
        </p:blipFill>
        <p:spPr>
          <a:xfrm>
            <a:off x="6523703" y="3588495"/>
            <a:ext cx="381000" cy="446556"/>
          </a:xfrm>
          <a:prstGeom prst="rect">
            <a:avLst/>
          </a:prstGeom>
          <a:noFill/>
          <a:ln>
            <a:noFill/>
          </a:ln>
        </p:spPr>
      </p:pic>
      <p:pic>
        <p:nvPicPr>
          <p:cNvPr id="160" name="Picture 159"/>
          <p:cNvPicPr>
            <a:picLocks noChangeAspect="1"/>
          </p:cNvPicPr>
          <p:nvPr/>
        </p:nvPicPr>
        <p:blipFill>
          <a:blip r:embed="rId4">
            <a:lum/>
            <a:alphaModFix/>
          </a:blip>
          <a:srcRect/>
          <a:stretch>
            <a:fillRect/>
          </a:stretch>
        </p:blipFill>
        <p:spPr>
          <a:xfrm>
            <a:off x="6980903" y="3581400"/>
            <a:ext cx="381000" cy="446556"/>
          </a:xfrm>
          <a:prstGeom prst="rect">
            <a:avLst/>
          </a:prstGeom>
          <a:noFill/>
          <a:ln>
            <a:noFill/>
          </a:ln>
        </p:spPr>
      </p:pic>
      <p:pic>
        <p:nvPicPr>
          <p:cNvPr id="161" name="Picture 160"/>
          <p:cNvPicPr>
            <a:picLocks noChangeAspect="1"/>
          </p:cNvPicPr>
          <p:nvPr/>
        </p:nvPicPr>
        <p:blipFill>
          <a:blip r:embed="rId4">
            <a:lum/>
            <a:alphaModFix/>
          </a:blip>
          <a:srcRect/>
          <a:stretch>
            <a:fillRect/>
          </a:stretch>
        </p:blipFill>
        <p:spPr>
          <a:xfrm>
            <a:off x="7438103" y="3581400"/>
            <a:ext cx="381000" cy="446556"/>
          </a:xfrm>
          <a:prstGeom prst="rect">
            <a:avLst/>
          </a:prstGeom>
          <a:noFill/>
          <a:ln>
            <a:noFill/>
          </a:ln>
        </p:spPr>
      </p:pic>
      <p:pic>
        <p:nvPicPr>
          <p:cNvPr id="162" name="Picture 161"/>
          <p:cNvPicPr>
            <a:picLocks noChangeAspect="1"/>
          </p:cNvPicPr>
          <p:nvPr/>
        </p:nvPicPr>
        <p:blipFill>
          <a:blip r:embed="rId4">
            <a:lum/>
            <a:alphaModFix/>
          </a:blip>
          <a:srcRect/>
          <a:stretch>
            <a:fillRect/>
          </a:stretch>
        </p:blipFill>
        <p:spPr>
          <a:xfrm>
            <a:off x="7895303" y="3586624"/>
            <a:ext cx="381000" cy="446556"/>
          </a:xfrm>
          <a:prstGeom prst="rect">
            <a:avLst/>
          </a:prstGeom>
          <a:noFill/>
          <a:ln>
            <a:noFill/>
          </a:ln>
        </p:spPr>
      </p:pic>
      <p:pic>
        <p:nvPicPr>
          <p:cNvPr id="163" name="Picture 162"/>
          <p:cNvPicPr>
            <a:picLocks noChangeAspect="1"/>
          </p:cNvPicPr>
          <p:nvPr/>
        </p:nvPicPr>
        <p:blipFill>
          <a:blip r:embed="rId4">
            <a:lum/>
            <a:alphaModFix/>
          </a:blip>
          <a:srcRect/>
          <a:stretch>
            <a:fillRect/>
          </a:stretch>
        </p:blipFill>
        <p:spPr>
          <a:xfrm>
            <a:off x="6066503" y="4079353"/>
            <a:ext cx="381000" cy="446556"/>
          </a:xfrm>
          <a:prstGeom prst="rect">
            <a:avLst/>
          </a:prstGeom>
          <a:noFill/>
          <a:ln>
            <a:noFill/>
          </a:ln>
        </p:spPr>
      </p:pic>
      <p:pic>
        <p:nvPicPr>
          <p:cNvPr id="164" name="Picture 163"/>
          <p:cNvPicPr>
            <a:picLocks noChangeAspect="1"/>
          </p:cNvPicPr>
          <p:nvPr/>
        </p:nvPicPr>
        <p:blipFill>
          <a:blip r:embed="rId4">
            <a:lum/>
            <a:alphaModFix/>
          </a:blip>
          <a:srcRect/>
          <a:stretch>
            <a:fillRect/>
          </a:stretch>
        </p:blipFill>
        <p:spPr>
          <a:xfrm>
            <a:off x="6523703" y="4081224"/>
            <a:ext cx="381000" cy="446556"/>
          </a:xfrm>
          <a:prstGeom prst="rect">
            <a:avLst/>
          </a:prstGeom>
          <a:noFill/>
          <a:ln>
            <a:noFill/>
          </a:ln>
        </p:spPr>
      </p:pic>
      <p:pic>
        <p:nvPicPr>
          <p:cNvPr id="165" name="Picture 164"/>
          <p:cNvPicPr>
            <a:picLocks noChangeAspect="1"/>
          </p:cNvPicPr>
          <p:nvPr/>
        </p:nvPicPr>
        <p:blipFill>
          <a:blip r:embed="rId4">
            <a:lum/>
            <a:alphaModFix/>
          </a:blip>
          <a:srcRect/>
          <a:stretch>
            <a:fillRect/>
          </a:stretch>
        </p:blipFill>
        <p:spPr>
          <a:xfrm>
            <a:off x="6980903" y="4074129"/>
            <a:ext cx="381000" cy="446556"/>
          </a:xfrm>
          <a:prstGeom prst="rect">
            <a:avLst/>
          </a:prstGeom>
          <a:noFill/>
          <a:ln>
            <a:noFill/>
          </a:ln>
        </p:spPr>
      </p:pic>
      <p:pic>
        <p:nvPicPr>
          <p:cNvPr id="166" name="Picture 165"/>
          <p:cNvPicPr>
            <a:picLocks noChangeAspect="1"/>
          </p:cNvPicPr>
          <p:nvPr/>
        </p:nvPicPr>
        <p:blipFill>
          <a:blip r:embed="rId4">
            <a:lum/>
            <a:alphaModFix/>
          </a:blip>
          <a:srcRect/>
          <a:stretch>
            <a:fillRect/>
          </a:stretch>
        </p:blipFill>
        <p:spPr>
          <a:xfrm>
            <a:off x="7438103" y="4074129"/>
            <a:ext cx="381000" cy="446556"/>
          </a:xfrm>
          <a:prstGeom prst="rect">
            <a:avLst/>
          </a:prstGeom>
          <a:noFill/>
          <a:ln>
            <a:noFill/>
          </a:ln>
        </p:spPr>
      </p:pic>
      <p:pic>
        <p:nvPicPr>
          <p:cNvPr id="167" name="Picture 166"/>
          <p:cNvPicPr>
            <a:picLocks noChangeAspect="1"/>
          </p:cNvPicPr>
          <p:nvPr/>
        </p:nvPicPr>
        <p:blipFill>
          <a:blip r:embed="rId4">
            <a:lum/>
            <a:alphaModFix/>
          </a:blip>
          <a:srcRect/>
          <a:stretch>
            <a:fillRect/>
          </a:stretch>
        </p:blipFill>
        <p:spPr>
          <a:xfrm>
            <a:off x="7895303" y="4079353"/>
            <a:ext cx="381000" cy="446556"/>
          </a:xfrm>
          <a:prstGeom prst="rect">
            <a:avLst/>
          </a:prstGeom>
          <a:noFill/>
          <a:ln>
            <a:noFill/>
          </a:ln>
        </p:spPr>
      </p:pic>
      <p:pic>
        <p:nvPicPr>
          <p:cNvPr id="168" name="Picture 167"/>
          <p:cNvPicPr>
            <a:picLocks noChangeAspect="1"/>
          </p:cNvPicPr>
          <p:nvPr/>
        </p:nvPicPr>
        <p:blipFill>
          <a:blip r:embed="rId4">
            <a:lum/>
            <a:alphaModFix/>
          </a:blip>
          <a:srcRect/>
          <a:stretch>
            <a:fillRect/>
          </a:stretch>
        </p:blipFill>
        <p:spPr>
          <a:xfrm>
            <a:off x="6066503" y="4580773"/>
            <a:ext cx="381000" cy="446556"/>
          </a:xfrm>
          <a:prstGeom prst="rect">
            <a:avLst/>
          </a:prstGeom>
          <a:noFill/>
          <a:ln>
            <a:noFill/>
          </a:ln>
        </p:spPr>
      </p:pic>
      <p:pic>
        <p:nvPicPr>
          <p:cNvPr id="169" name="Picture 168"/>
          <p:cNvPicPr>
            <a:picLocks noChangeAspect="1"/>
          </p:cNvPicPr>
          <p:nvPr/>
        </p:nvPicPr>
        <p:blipFill>
          <a:blip r:embed="rId4">
            <a:lum/>
            <a:alphaModFix/>
          </a:blip>
          <a:srcRect/>
          <a:stretch>
            <a:fillRect/>
          </a:stretch>
        </p:blipFill>
        <p:spPr>
          <a:xfrm>
            <a:off x="6523703" y="4582644"/>
            <a:ext cx="381000" cy="446556"/>
          </a:xfrm>
          <a:prstGeom prst="rect">
            <a:avLst/>
          </a:prstGeom>
          <a:noFill/>
          <a:ln>
            <a:noFill/>
          </a:ln>
        </p:spPr>
      </p:pic>
      <p:pic>
        <p:nvPicPr>
          <p:cNvPr id="170" name="Picture 169"/>
          <p:cNvPicPr>
            <a:picLocks noChangeAspect="1"/>
          </p:cNvPicPr>
          <p:nvPr/>
        </p:nvPicPr>
        <p:blipFill>
          <a:blip r:embed="rId4">
            <a:lum/>
            <a:alphaModFix/>
          </a:blip>
          <a:srcRect/>
          <a:stretch>
            <a:fillRect/>
          </a:stretch>
        </p:blipFill>
        <p:spPr>
          <a:xfrm>
            <a:off x="6980903" y="4575549"/>
            <a:ext cx="381000" cy="446556"/>
          </a:xfrm>
          <a:prstGeom prst="rect">
            <a:avLst/>
          </a:prstGeom>
          <a:noFill/>
          <a:ln>
            <a:noFill/>
          </a:ln>
        </p:spPr>
      </p:pic>
      <p:pic>
        <p:nvPicPr>
          <p:cNvPr id="171" name="Picture 170"/>
          <p:cNvPicPr>
            <a:picLocks noChangeAspect="1"/>
          </p:cNvPicPr>
          <p:nvPr/>
        </p:nvPicPr>
        <p:blipFill>
          <a:blip r:embed="rId4">
            <a:lum/>
            <a:alphaModFix/>
          </a:blip>
          <a:srcRect/>
          <a:stretch>
            <a:fillRect/>
          </a:stretch>
        </p:blipFill>
        <p:spPr>
          <a:xfrm>
            <a:off x="7438103" y="4575549"/>
            <a:ext cx="381000" cy="446556"/>
          </a:xfrm>
          <a:prstGeom prst="rect">
            <a:avLst/>
          </a:prstGeom>
          <a:noFill/>
          <a:ln>
            <a:noFill/>
          </a:ln>
        </p:spPr>
      </p:pic>
      <p:pic>
        <p:nvPicPr>
          <p:cNvPr id="172" name="Picture 171"/>
          <p:cNvPicPr>
            <a:picLocks noChangeAspect="1"/>
          </p:cNvPicPr>
          <p:nvPr/>
        </p:nvPicPr>
        <p:blipFill>
          <a:blip r:embed="rId4">
            <a:lum/>
            <a:alphaModFix/>
          </a:blip>
          <a:srcRect/>
          <a:stretch>
            <a:fillRect/>
          </a:stretch>
        </p:blipFill>
        <p:spPr>
          <a:xfrm>
            <a:off x="7895303" y="4580773"/>
            <a:ext cx="381000" cy="446556"/>
          </a:xfrm>
          <a:prstGeom prst="rect">
            <a:avLst/>
          </a:prstGeom>
          <a:noFill/>
          <a:ln>
            <a:noFill/>
          </a:ln>
        </p:spPr>
      </p:pic>
    </p:spTree>
    <p:extLst>
      <p:ext uri="{BB962C8B-B14F-4D97-AF65-F5344CB8AC3E}">
        <p14:creationId xmlns:p14="http://schemas.microsoft.com/office/powerpoint/2010/main" val="9666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33"/>
                                        </p:tgtEl>
                                        <p:attrNameLst>
                                          <p:attrName>style.opacity</p:attrName>
                                        </p:attrNameLst>
                                      </p:cBhvr>
                                      <p:to>
                                        <p:strVal val="0.25"/>
                                      </p:to>
                                    </p:set>
                                    <p:animEffect filter="image" prLst="opacity: 0.25">
                                      <p:cBhvr rctx="IE">
                                        <p:cTn id="7" dur="indefinite"/>
                                        <p:tgtEl>
                                          <p:spTgt spid="133"/>
                                        </p:tgtEl>
                                      </p:cBhvr>
                                    </p:animEffect>
                                  </p:childTnLst>
                                </p:cTn>
                              </p:par>
                              <p:par>
                                <p:cTn id="8" presetID="9" presetClass="emph" presetSubtype="0" nodeType="withEffect">
                                  <p:stCondLst>
                                    <p:cond delay="0"/>
                                  </p:stCondLst>
                                  <p:childTnLst>
                                    <p:set>
                                      <p:cBhvr rctx="PPT">
                                        <p:cTn id="9" dur="indefinite"/>
                                        <p:tgtEl>
                                          <p:spTgt spid="135"/>
                                        </p:tgtEl>
                                        <p:attrNameLst>
                                          <p:attrName>style.opacity</p:attrName>
                                        </p:attrNameLst>
                                      </p:cBhvr>
                                      <p:to>
                                        <p:strVal val="0.25"/>
                                      </p:to>
                                    </p:set>
                                    <p:animEffect filter="image" prLst="opacity: 0.25">
                                      <p:cBhvr rctx="IE">
                                        <p:cTn id="10" dur="indefinite"/>
                                        <p:tgtEl>
                                          <p:spTgt spid="135"/>
                                        </p:tgtEl>
                                      </p:cBhvr>
                                    </p:animEffect>
                                  </p:childTnLst>
                                </p:cTn>
                              </p:par>
                              <p:par>
                                <p:cTn id="11" presetID="9" presetClass="emph" presetSubtype="0" nodeType="withEffect">
                                  <p:stCondLst>
                                    <p:cond delay="0"/>
                                  </p:stCondLst>
                                  <p:childTnLst>
                                    <p:set>
                                      <p:cBhvr rctx="PPT">
                                        <p:cTn id="12" dur="indefinite"/>
                                        <p:tgtEl>
                                          <p:spTgt spid="136"/>
                                        </p:tgtEl>
                                        <p:attrNameLst>
                                          <p:attrName>style.opacity</p:attrName>
                                        </p:attrNameLst>
                                      </p:cBhvr>
                                      <p:to>
                                        <p:strVal val="0.25"/>
                                      </p:to>
                                    </p:set>
                                    <p:animEffect filter="image" prLst="opacity: 0.25">
                                      <p:cBhvr rctx="IE">
                                        <p:cTn id="13" dur="indefinite"/>
                                        <p:tgtEl>
                                          <p:spTgt spid="136"/>
                                        </p:tgtEl>
                                      </p:cBhvr>
                                    </p:animEffect>
                                  </p:childTnLst>
                                </p:cTn>
                              </p:par>
                              <p:par>
                                <p:cTn id="14" presetID="9" presetClass="emph" presetSubtype="0" nodeType="withEffect">
                                  <p:stCondLst>
                                    <p:cond delay="0"/>
                                  </p:stCondLst>
                                  <p:childTnLst>
                                    <p:set>
                                      <p:cBhvr rctx="PPT">
                                        <p:cTn id="15" dur="indefinite"/>
                                        <p:tgtEl>
                                          <p:spTgt spid="137"/>
                                        </p:tgtEl>
                                        <p:attrNameLst>
                                          <p:attrName>style.opacity</p:attrName>
                                        </p:attrNameLst>
                                      </p:cBhvr>
                                      <p:to>
                                        <p:strVal val="0.25"/>
                                      </p:to>
                                    </p:set>
                                    <p:animEffect filter="image" prLst="opacity: 0.25">
                                      <p:cBhvr rctx="IE">
                                        <p:cTn id="16" dur="indefinite"/>
                                        <p:tgtEl>
                                          <p:spTgt spid="137"/>
                                        </p:tgtEl>
                                      </p:cBhvr>
                                    </p:animEffect>
                                  </p:childTnLst>
                                </p:cTn>
                              </p:par>
                              <p:par>
                                <p:cTn id="17" presetID="9" presetClass="emph" presetSubtype="0" nodeType="withEffect">
                                  <p:stCondLst>
                                    <p:cond delay="0"/>
                                  </p:stCondLst>
                                  <p:childTnLst>
                                    <p:set>
                                      <p:cBhvr rctx="PPT">
                                        <p:cTn id="18" dur="indefinite"/>
                                        <p:tgtEl>
                                          <p:spTgt spid="138"/>
                                        </p:tgtEl>
                                        <p:attrNameLst>
                                          <p:attrName>style.opacity</p:attrName>
                                        </p:attrNameLst>
                                      </p:cBhvr>
                                      <p:to>
                                        <p:strVal val="0.25"/>
                                      </p:to>
                                    </p:set>
                                    <p:animEffect filter="image" prLst="opacity: 0.25">
                                      <p:cBhvr rctx="IE">
                                        <p:cTn id="19" dur="indefinite"/>
                                        <p:tgtEl>
                                          <p:spTgt spid="138"/>
                                        </p:tgtEl>
                                      </p:cBhvr>
                                    </p:animEffect>
                                  </p:childTnLst>
                                </p:cTn>
                              </p:par>
                              <p:par>
                                <p:cTn id="20" presetID="9" presetClass="emph" presetSubtype="0" nodeType="withEffect">
                                  <p:stCondLst>
                                    <p:cond delay="0"/>
                                  </p:stCondLst>
                                  <p:childTnLst>
                                    <p:set>
                                      <p:cBhvr rctx="PPT">
                                        <p:cTn id="21" dur="indefinite"/>
                                        <p:tgtEl>
                                          <p:spTgt spid="139"/>
                                        </p:tgtEl>
                                        <p:attrNameLst>
                                          <p:attrName>style.opacity</p:attrName>
                                        </p:attrNameLst>
                                      </p:cBhvr>
                                      <p:to>
                                        <p:strVal val="0.25"/>
                                      </p:to>
                                    </p:set>
                                    <p:animEffect filter="image" prLst="opacity: 0.25">
                                      <p:cBhvr rctx="IE">
                                        <p:cTn id="22" dur="indefinite"/>
                                        <p:tgtEl>
                                          <p:spTgt spid="139"/>
                                        </p:tgtEl>
                                      </p:cBhvr>
                                    </p:animEffect>
                                  </p:childTnLst>
                                </p:cTn>
                              </p:par>
                              <p:par>
                                <p:cTn id="23" presetID="9" presetClass="emph" presetSubtype="0" nodeType="withEffect">
                                  <p:stCondLst>
                                    <p:cond delay="0"/>
                                  </p:stCondLst>
                                  <p:childTnLst>
                                    <p:set>
                                      <p:cBhvr rctx="PPT">
                                        <p:cTn id="24" dur="indefinite"/>
                                        <p:tgtEl>
                                          <p:spTgt spid="141"/>
                                        </p:tgtEl>
                                        <p:attrNameLst>
                                          <p:attrName>style.opacity</p:attrName>
                                        </p:attrNameLst>
                                      </p:cBhvr>
                                      <p:to>
                                        <p:strVal val="0.25"/>
                                      </p:to>
                                    </p:set>
                                    <p:animEffect filter="image" prLst="opacity: 0.25">
                                      <p:cBhvr rctx="IE">
                                        <p:cTn id="25" dur="indefinite"/>
                                        <p:tgtEl>
                                          <p:spTgt spid="141"/>
                                        </p:tgtEl>
                                      </p:cBhvr>
                                    </p:animEffect>
                                  </p:childTnLst>
                                </p:cTn>
                              </p:par>
                              <p:par>
                                <p:cTn id="26" presetID="9" presetClass="emph" presetSubtype="0" nodeType="withEffect">
                                  <p:stCondLst>
                                    <p:cond delay="0"/>
                                  </p:stCondLst>
                                  <p:childTnLst>
                                    <p:set>
                                      <p:cBhvr rctx="PPT">
                                        <p:cTn id="27" dur="indefinite"/>
                                        <p:tgtEl>
                                          <p:spTgt spid="142"/>
                                        </p:tgtEl>
                                        <p:attrNameLst>
                                          <p:attrName>style.opacity</p:attrName>
                                        </p:attrNameLst>
                                      </p:cBhvr>
                                      <p:to>
                                        <p:strVal val="0.25"/>
                                      </p:to>
                                    </p:set>
                                    <p:animEffect filter="image" prLst="opacity: 0.25">
                                      <p:cBhvr rctx="IE">
                                        <p:cTn id="28" dur="indefinite"/>
                                        <p:tgtEl>
                                          <p:spTgt spid="142"/>
                                        </p:tgtEl>
                                      </p:cBhvr>
                                    </p:animEffect>
                                  </p:childTnLst>
                                </p:cTn>
                              </p:par>
                              <p:par>
                                <p:cTn id="29" presetID="9" presetClass="emph" presetSubtype="0" nodeType="withEffect">
                                  <p:stCondLst>
                                    <p:cond delay="0"/>
                                  </p:stCondLst>
                                  <p:childTnLst>
                                    <p:set>
                                      <p:cBhvr rctx="PPT">
                                        <p:cTn id="30" dur="indefinite"/>
                                        <p:tgtEl>
                                          <p:spTgt spid="143"/>
                                        </p:tgtEl>
                                        <p:attrNameLst>
                                          <p:attrName>style.opacity</p:attrName>
                                        </p:attrNameLst>
                                      </p:cBhvr>
                                      <p:to>
                                        <p:strVal val="0.25"/>
                                      </p:to>
                                    </p:set>
                                    <p:animEffect filter="image" prLst="opacity: 0.25">
                                      <p:cBhvr rctx="IE">
                                        <p:cTn id="31" dur="indefinite"/>
                                        <p:tgtEl>
                                          <p:spTgt spid="143"/>
                                        </p:tgtEl>
                                      </p:cBhvr>
                                    </p:animEffect>
                                  </p:childTnLst>
                                </p:cTn>
                              </p:par>
                              <p:par>
                                <p:cTn id="32" presetID="9" presetClass="emph" presetSubtype="0" nodeType="withEffect">
                                  <p:stCondLst>
                                    <p:cond delay="0"/>
                                  </p:stCondLst>
                                  <p:childTnLst>
                                    <p:set>
                                      <p:cBhvr rctx="PPT">
                                        <p:cTn id="33" dur="indefinite"/>
                                        <p:tgtEl>
                                          <p:spTgt spid="144"/>
                                        </p:tgtEl>
                                        <p:attrNameLst>
                                          <p:attrName>style.opacity</p:attrName>
                                        </p:attrNameLst>
                                      </p:cBhvr>
                                      <p:to>
                                        <p:strVal val="0.25"/>
                                      </p:to>
                                    </p:set>
                                    <p:animEffect filter="image" prLst="opacity: 0.25">
                                      <p:cBhvr rctx="IE">
                                        <p:cTn id="34" dur="indefinite"/>
                                        <p:tgtEl>
                                          <p:spTgt spid="144"/>
                                        </p:tgtEl>
                                      </p:cBhvr>
                                    </p:animEffect>
                                  </p:childTnLst>
                                </p:cTn>
                              </p:par>
                              <p:par>
                                <p:cTn id="35" presetID="9" presetClass="emph" presetSubtype="0" nodeType="withEffect">
                                  <p:stCondLst>
                                    <p:cond delay="0"/>
                                  </p:stCondLst>
                                  <p:childTnLst>
                                    <p:set>
                                      <p:cBhvr rctx="PPT">
                                        <p:cTn id="36" dur="indefinite"/>
                                        <p:tgtEl>
                                          <p:spTgt spid="145"/>
                                        </p:tgtEl>
                                        <p:attrNameLst>
                                          <p:attrName>style.opacity</p:attrName>
                                        </p:attrNameLst>
                                      </p:cBhvr>
                                      <p:to>
                                        <p:strVal val="0.25"/>
                                      </p:to>
                                    </p:set>
                                    <p:animEffect filter="image" prLst="opacity: 0.25">
                                      <p:cBhvr rctx="IE">
                                        <p:cTn id="37" dur="indefinite"/>
                                        <p:tgtEl>
                                          <p:spTgt spid="145"/>
                                        </p:tgtEl>
                                      </p:cBhvr>
                                    </p:animEffect>
                                  </p:childTnLst>
                                </p:cTn>
                              </p:par>
                              <p:par>
                                <p:cTn id="38" presetID="9" presetClass="emph" presetSubtype="0" nodeType="withEffect">
                                  <p:stCondLst>
                                    <p:cond delay="0"/>
                                  </p:stCondLst>
                                  <p:childTnLst>
                                    <p:set>
                                      <p:cBhvr rctx="PPT">
                                        <p:cTn id="39" dur="indefinite"/>
                                        <p:tgtEl>
                                          <p:spTgt spid="147"/>
                                        </p:tgtEl>
                                        <p:attrNameLst>
                                          <p:attrName>style.opacity</p:attrName>
                                        </p:attrNameLst>
                                      </p:cBhvr>
                                      <p:to>
                                        <p:strVal val="0.25"/>
                                      </p:to>
                                    </p:set>
                                    <p:animEffect filter="image" prLst="opacity: 0.25">
                                      <p:cBhvr rctx="IE">
                                        <p:cTn id="40" dur="indefinite"/>
                                        <p:tgtEl>
                                          <p:spTgt spid="147"/>
                                        </p:tgtEl>
                                      </p:cBhvr>
                                    </p:animEffect>
                                  </p:childTnLst>
                                </p:cTn>
                              </p:par>
                              <p:par>
                                <p:cTn id="41" presetID="9" presetClass="emph" presetSubtype="0" nodeType="withEffect">
                                  <p:stCondLst>
                                    <p:cond delay="0"/>
                                  </p:stCondLst>
                                  <p:childTnLst>
                                    <p:set>
                                      <p:cBhvr rctx="PPT">
                                        <p:cTn id="42" dur="indefinite"/>
                                        <p:tgtEl>
                                          <p:spTgt spid="148"/>
                                        </p:tgtEl>
                                        <p:attrNameLst>
                                          <p:attrName>style.opacity</p:attrName>
                                        </p:attrNameLst>
                                      </p:cBhvr>
                                      <p:to>
                                        <p:strVal val="0.25"/>
                                      </p:to>
                                    </p:set>
                                    <p:animEffect filter="image" prLst="opacity: 0.25">
                                      <p:cBhvr rctx="IE">
                                        <p:cTn id="43" dur="indefinite"/>
                                        <p:tgtEl>
                                          <p:spTgt spid="148"/>
                                        </p:tgtEl>
                                      </p:cBhvr>
                                    </p:animEffect>
                                  </p:childTnLst>
                                </p:cTn>
                              </p:par>
                              <p:par>
                                <p:cTn id="44" presetID="9" presetClass="emph" presetSubtype="0" nodeType="withEffect">
                                  <p:stCondLst>
                                    <p:cond delay="0"/>
                                  </p:stCondLst>
                                  <p:childTnLst>
                                    <p:set>
                                      <p:cBhvr rctx="PPT">
                                        <p:cTn id="45" dur="indefinite"/>
                                        <p:tgtEl>
                                          <p:spTgt spid="150"/>
                                        </p:tgtEl>
                                        <p:attrNameLst>
                                          <p:attrName>style.opacity</p:attrName>
                                        </p:attrNameLst>
                                      </p:cBhvr>
                                      <p:to>
                                        <p:strVal val="0.25"/>
                                      </p:to>
                                    </p:set>
                                    <p:animEffect filter="image" prLst="opacity: 0.25">
                                      <p:cBhvr rctx="IE">
                                        <p:cTn id="46" dur="indefinite"/>
                                        <p:tgtEl>
                                          <p:spTgt spid="150"/>
                                        </p:tgtEl>
                                      </p:cBhvr>
                                    </p:animEffect>
                                  </p:childTnLst>
                                </p:cTn>
                              </p:par>
                              <p:par>
                                <p:cTn id="47" presetID="9" presetClass="emph" presetSubtype="0" nodeType="withEffect">
                                  <p:stCondLst>
                                    <p:cond delay="0"/>
                                  </p:stCondLst>
                                  <p:childTnLst>
                                    <p:set>
                                      <p:cBhvr rctx="PPT">
                                        <p:cTn id="48" dur="indefinite"/>
                                        <p:tgtEl>
                                          <p:spTgt spid="151"/>
                                        </p:tgtEl>
                                        <p:attrNameLst>
                                          <p:attrName>style.opacity</p:attrName>
                                        </p:attrNameLst>
                                      </p:cBhvr>
                                      <p:to>
                                        <p:strVal val="0.25"/>
                                      </p:to>
                                    </p:set>
                                    <p:animEffect filter="image" prLst="opacity: 0.25">
                                      <p:cBhvr rctx="IE">
                                        <p:cTn id="49" dur="indefinite"/>
                                        <p:tgtEl>
                                          <p:spTgt spid="151"/>
                                        </p:tgtEl>
                                      </p:cBhvr>
                                    </p:animEffect>
                                  </p:childTnLst>
                                </p:cTn>
                              </p:par>
                              <p:par>
                                <p:cTn id="50" presetID="9" presetClass="emph" presetSubtype="0" nodeType="withEffect">
                                  <p:stCondLst>
                                    <p:cond delay="0"/>
                                  </p:stCondLst>
                                  <p:childTnLst>
                                    <p:set>
                                      <p:cBhvr rctx="PPT">
                                        <p:cTn id="51" dur="indefinite"/>
                                        <p:tgtEl>
                                          <p:spTgt spid="152"/>
                                        </p:tgtEl>
                                        <p:attrNameLst>
                                          <p:attrName>style.opacity</p:attrName>
                                        </p:attrNameLst>
                                      </p:cBhvr>
                                      <p:to>
                                        <p:strVal val="0.25"/>
                                      </p:to>
                                    </p:set>
                                    <p:animEffect filter="image" prLst="opacity: 0.25">
                                      <p:cBhvr rctx="IE">
                                        <p:cTn id="52" dur="indefinite"/>
                                        <p:tgtEl>
                                          <p:spTgt spid="152"/>
                                        </p:tgtEl>
                                      </p:cBhvr>
                                    </p:animEffect>
                                  </p:childTnLst>
                                </p:cTn>
                              </p:par>
                              <p:par>
                                <p:cTn id="53" presetID="9" presetClass="emph" presetSubtype="0" nodeType="withEffect">
                                  <p:stCondLst>
                                    <p:cond delay="0"/>
                                  </p:stCondLst>
                                  <p:childTnLst>
                                    <p:set>
                                      <p:cBhvr rctx="PPT">
                                        <p:cTn id="54" dur="indefinite"/>
                                        <p:tgtEl>
                                          <p:spTgt spid="153"/>
                                        </p:tgtEl>
                                        <p:attrNameLst>
                                          <p:attrName>style.opacity</p:attrName>
                                        </p:attrNameLst>
                                      </p:cBhvr>
                                      <p:to>
                                        <p:strVal val="0.25"/>
                                      </p:to>
                                    </p:set>
                                    <p:animEffect filter="image" prLst="opacity: 0.25">
                                      <p:cBhvr rctx="IE">
                                        <p:cTn id="55" dur="indefinite"/>
                                        <p:tgtEl>
                                          <p:spTgt spid="153"/>
                                        </p:tgtEl>
                                      </p:cBhvr>
                                    </p:animEffect>
                                  </p:childTnLst>
                                </p:cTn>
                              </p:par>
                              <p:par>
                                <p:cTn id="56" presetID="9" presetClass="emph" presetSubtype="0" nodeType="withEffect">
                                  <p:stCondLst>
                                    <p:cond delay="0"/>
                                  </p:stCondLst>
                                  <p:childTnLst>
                                    <p:set>
                                      <p:cBhvr rctx="PPT">
                                        <p:cTn id="57" dur="indefinite"/>
                                        <p:tgtEl>
                                          <p:spTgt spid="154"/>
                                        </p:tgtEl>
                                        <p:attrNameLst>
                                          <p:attrName>style.opacity</p:attrName>
                                        </p:attrNameLst>
                                      </p:cBhvr>
                                      <p:to>
                                        <p:strVal val="0.25"/>
                                      </p:to>
                                    </p:set>
                                    <p:animEffect filter="image" prLst="opacity: 0.25">
                                      <p:cBhvr rctx="IE">
                                        <p:cTn id="58" dur="indefinite"/>
                                        <p:tgtEl>
                                          <p:spTgt spid="154"/>
                                        </p:tgtEl>
                                      </p:cBhvr>
                                    </p:animEffect>
                                  </p:childTnLst>
                                </p:cTn>
                              </p:par>
                              <p:par>
                                <p:cTn id="59" presetID="9" presetClass="emph" presetSubtype="0" nodeType="withEffect">
                                  <p:stCondLst>
                                    <p:cond delay="0"/>
                                  </p:stCondLst>
                                  <p:childTnLst>
                                    <p:set>
                                      <p:cBhvr rctx="PPT">
                                        <p:cTn id="60" dur="indefinite"/>
                                        <p:tgtEl>
                                          <p:spTgt spid="157"/>
                                        </p:tgtEl>
                                        <p:attrNameLst>
                                          <p:attrName>style.opacity</p:attrName>
                                        </p:attrNameLst>
                                      </p:cBhvr>
                                      <p:to>
                                        <p:strVal val="0.25"/>
                                      </p:to>
                                    </p:set>
                                    <p:animEffect filter="image" prLst="opacity: 0.25">
                                      <p:cBhvr rctx="IE">
                                        <p:cTn id="61" dur="indefinite"/>
                                        <p:tgtEl>
                                          <p:spTgt spid="157"/>
                                        </p:tgtEl>
                                      </p:cBhvr>
                                    </p:animEffect>
                                  </p:childTnLst>
                                </p:cTn>
                              </p:par>
                              <p:par>
                                <p:cTn id="62" presetID="9" presetClass="emph" presetSubtype="0" nodeType="withEffect">
                                  <p:stCondLst>
                                    <p:cond delay="0"/>
                                  </p:stCondLst>
                                  <p:childTnLst>
                                    <p:set>
                                      <p:cBhvr rctx="PPT">
                                        <p:cTn id="63" dur="indefinite"/>
                                        <p:tgtEl>
                                          <p:spTgt spid="158"/>
                                        </p:tgtEl>
                                        <p:attrNameLst>
                                          <p:attrName>style.opacity</p:attrName>
                                        </p:attrNameLst>
                                      </p:cBhvr>
                                      <p:to>
                                        <p:strVal val="0.25"/>
                                      </p:to>
                                    </p:set>
                                    <p:animEffect filter="image" prLst="opacity: 0.25">
                                      <p:cBhvr rctx="IE">
                                        <p:cTn id="64" dur="indefinite"/>
                                        <p:tgtEl>
                                          <p:spTgt spid="158"/>
                                        </p:tgtEl>
                                      </p:cBhvr>
                                    </p:animEffect>
                                  </p:childTnLst>
                                </p:cTn>
                              </p:par>
                              <p:par>
                                <p:cTn id="65" presetID="9" presetClass="emph" presetSubtype="0" nodeType="withEffect">
                                  <p:stCondLst>
                                    <p:cond delay="0"/>
                                  </p:stCondLst>
                                  <p:childTnLst>
                                    <p:set>
                                      <p:cBhvr rctx="PPT">
                                        <p:cTn id="66" dur="indefinite"/>
                                        <p:tgtEl>
                                          <p:spTgt spid="160"/>
                                        </p:tgtEl>
                                        <p:attrNameLst>
                                          <p:attrName>style.opacity</p:attrName>
                                        </p:attrNameLst>
                                      </p:cBhvr>
                                      <p:to>
                                        <p:strVal val="0.25"/>
                                      </p:to>
                                    </p:set>
                                    <p:animEffect filter="image" prLst="opacity: 0.25">
                                      <p:cBhvr rctx="IE">
                                        <p:cTn id="67" dur="indefinite"/>
                                        <p:tgtEl>
                                          <p:spTgt spid="160"/>
                                        </p:tgtEl>
                                      </p:cBhvr>
                                    </p:animEffect>
                                  </p:childTnLst>
                                </p:cTn>
                              </p:par>
                              <p:par>
                                <p:cTn id="68" presetID="9" presetClass="emph" presetSubtype="0" nodeType="withEffect">
                                  <p:stCondLst>
                                    <p:cond delay="0"/>
                                  </p:stCondLst>
                                  <p:childTnLst>
                                    <p:set>
                                      <p:cBhvr rctx="PPT">
                                        <p:cTn id="69" dur="indefinite"/>
                                        <p:tgtEl>
                                          <p:spTgt spid="161"/>
                                        </p:tgtEl>
                                        <p:attrNameLst>
                                          <p:attrName>style.opacity</p:attrName>
                                        </p:attrNameLst>
                                      </p:cBhvr>
                                      <p:to>
                                        <p:strVal val="0.25"/>
                                      </p:to>
                                    </p:set>
                                    <p:animEffect filter="image" prLst="opacity: 0.25">
                                      <p:cBhvr rctx="IE">
                                        <p:cTn id="70" dur="indefinite"/>
                                        <p:tgtEl>
                                          <p:spTgt spid="161"/>
                                        </p:tgtEl>
                                      </p:cBhvr>
                                    </p:animEffect>
                                  </p:childTnLst>
                                </p:cTn>
                              </p:par>
                              <p:par>
                                <p:cTn id="71" presetID="9" presetClass="emph" presetSubtype="0" nodeType="withEffect">
                                  <p:stCondLst>
                                    <p:cond delay="0"/>
                                  </p:stCondLst>
                                  <p:childTnLst>
                                    <p:set>
                                      <p:cBhvr rctx="PPT">
                                        <p:cTn id="72" dur="indefinite"/>
                                        <p:tgtEl>
                                          <p:spTgt spid="162"/>
                                        </p:tgtEl>
                                        <p:attrNameLst>
                                          <p:attrName>style.opacity</p:attrName>
                                        </p:attrNameLst>
                                      </p:cBhvr>
                                      <p:to>
                                        <p:strVal val="0.25"/>
                                      </p:to>
                                    </p:set>
                                    <p:animEffect filter="image" prLst="opacity: 0.25">
                                      <p:cBhvr rctx="IE">
                                        <p:cTn id="73" dur="indefinite"/>
                                        <p:tgtEl>
                                          <p:spTgt spid="162"/>
                                        </p:tgtEl>
                                      </p:cBhvr>
                                    </p:animEffect>
                                  </p:childTnLst>
                                </p:cTn>
                              </p:par>
                              <p:par>
                                <p:cTn id="74" presetID="9" presetClass="emph" presetSubtype="0" nodeType="withEffect">
                                  <p:stCondLst>
                                    <p:cond delay="0"/>
                                  </p:stCondLst>
                                  <p:childTnLst>
                                    <p:set>
                                      <p:cBhvr rctx="PPT">
                                        <p:cTn id="75" dur="indefinite"/>
                                        <p:tgtEl>
                                          <p:spTgt spid="164"/>
                                        </p:tgtEl>
                                        <p:attrNameLst>
                                          <p:attrName>style.opacity</p:attrName>
                                        </p:attrNameLst>
                                      </p:cBhvr>
                                      <p:to>
                                        <p:strVal val="0.25"/>
                                      </p:to>
                                    </p:set>
                                    <p:animEffect filter="image" prLst="opacity: 0.25">
                                      <p:cBhvr rctx="IE">
                                        <p:cTn id="76" dur="indefinite"/>
                                        <p:tgtEl>
                                          <p:spTgt spid="164"/>
                                        </p:tgtEl>
                                      </p:cBhvr>
                                    </p:animEffect>
                                  </p:childTnLst>
                                </p:cTn>
                              </p:par>
                              <p:par>
                                <p:cTn id="77" presetID="9" presetClass="emph" presetSubtype="0" nodeType="withEffect">
                                  <p:stCondLst>
                                    <p:cond delay="0"/>
                                  </p:stCondLst>
                                  <p:childTnLst>
                                    <p:set>
                                      <p:cBhvr rctx="PPT">
                                        <p:cTn id="78" dur="indefinite"/>
                                        <p:tgtEl>
                                          <p:spTgt spid="165"/>
                                        </p:tgtEl>
                                        <p:attrNameLst>
                                          <p:attrName>style.opacity</p:attrName>
                                        </p:attrNameLst>
                                      </p:cBhvr>
                                      <p:to>
                                        <p:strVal val="0.25"/>
                                      </p:to>
                                    </p:set>
                                    <p:animEffect filter="image" prLst="opacity: 0.25">
                                      <p:cBhvr rctx="IE">
                                        <p:cTn id="79" dur="indefinite"/>
                                        <p:tgtEl>
                                          <p:spTgt spid="165"/>
                                        </p:tgtEl>
                                      </p:cBhvr>
                                    </p:animEffect>
                                  </p:childTnLst>
                                </p:cTn>
                              </p:par>
                              <p:par>
                                <p:cTn id="80" presetID="9" presetClass="emph" presetSubtype="0" nodeType="withEffect">
                                  <p:stCondLst>
                                    <p:cond delay="0"/>
                                  </p:stCondLst>
                                  <p:childTnLst>
                                    <p:set>
                                      <p:cBhvr rctx="PPT">
                                        <p:cTn id="81" dur="indefinite"/>
                                        <p:tgtEl>
                                          <p:spTgt spid="166"/>
                                        </p:tgtEl>
                                        <p:attrNameLst>
                                          <p:attrName>style.opacity</p:attrName>
                                        </p:attrNameLst>
                                      </p:cBhvr>
                                      <p:to>
                                        <p:strVal val="0.25"/>
                                      </p:to>
                                    </p:set>
                                    <p:animEffect filter="image" prLst="opacity: 0.25">
                                      <p:cBhvr rctx="IE">
                                        <p:cTn id="82" dur="indefinite"/>
                                        <p:tgtEl>
                                          <p:spTgt spid="166"/>
                                        </p:tgtEl>
                                      </p:cBhvr>
                                    </p:animEffect>
                                  </p:childTnLst>
                                </p:cTn>
                              </p:par>
                              <p:par>
                                <p:cTn id="83" presetID="9" presetClass="emph" presetSubtype="0" nodeType="withEffect">
                                  <p:stCondLst>
                                    <p:cond delay="0"/>
                                  </p:stCondLst>
                                  <p:childTnLst>
                                    <p:set>
                                      <p:cBhvr rctx="PPT">
                                        <p:cTn id="84" dur="indefinite"/>
                                        <p:tgtEl>
                                          <p:spTgt spid="167"/>
                                        </p:tgtEl>
                                        <p:attrNameLst>
                                          <p:attrName>style.opacity</p:attrName>
                                        </p:attrNameLst>
                                      </p:cBhvr>
                                      <p:to>
                                        <p:strVal val="0.25"/>
                                      </p:to>
                                    </p:set>
                                    <p:animEffect filter="image" prLst="opacity: 0.25">
                                      <p:cBhvr rctx="IE">
                                        <p:cTn id="85" dur="indefinite"/>
                                        <p:tgtEl>
                                          <p:spTgt spid="167"/>
                                        </p:tgtEl>
                                      </p:cBhvr>
                                    </p:animEffect>
                                  </p:childTnLst>
                                </p:cTn>
                              </p:par>
                              <p:par>
                                <p:cTn id="86" presetID="9" presetClass="emph" presetSubtype="0" nodeType="withEffect">
                                  <p:stCondLst>
                                    <p:cond delay="0"/>
                                  </p:stCondLst>
                                  <p:childTnLst>
                                    <p:set>
                                      <p:cBhvr rctx="PPT">
                                        <p:cTn id="87" dur="indefinite"/>
                                        <p:tgtEl>
                                          <p:spTgt spid="170"/>
                                        </p:tgtEl>
                                        <p:attrNameLst>
                                          <p:attrName>style.opacity</p:attrName>
                                        </p:attrNameLst>
                                      </p:cBhvr>
                                      <p:to>
                                        <p:strVal val="0.25"/>
                                      </p:to>
                                    </p:set>
                                    <p:animEffect filter="image" prLst="opacity: 0.25">
                                      <p:cBhvr rctx="IE">
                                        <p:cTn id="88" dur="indefinite"/>
                                        <p:tgtEl>
                                          <p:spTgt spid="170"/>
                                        </p:tgtEl>
                                      </p:cBhvr>
                                    </p:animEffect>
                                  </p:childTnLst>
                                </p:cTn>
                              </p:par>
                              <p:par>
                                <p:cTn id="89" presetID="9" presetClass="emph" presetSubtype="0" nodeType="withEffect">
                                  <p:stCondLst>
                                    <p:cond delay="0"/>
                                  </p:stCondLst>
                                  <p:childTnLst>
                                    <p:set>
                                      <p:cBhvr rctx="PPT">
                                        <p:cTn id="90" dur="indefinite"/>
                                        <p:tgtEl>
                                          <p:spTgt spid="172"/>
                                        </p:tgtEl>
                                        <p:attrNameLst>
                                          <p:attrName>style.opacity</p:attrName>
                                        </p:attrNameLst>
                                      </p:cBhvr>
                                      <p:to>
                                        <p:strVal val="0.25"/>
                                      </p:to>
                                    </p:set>
                                    <p:animEffect filter="image" prLst="opacity: 0.25">
                                      <p:cBhvr rctx="IE">
                                        <p:cTn id="91" dur="indefinite"/>
                                        <p:tgtEl>
                                          <p:spTgt spid="172"/>
                                        </p:tgtEl>
                                      </p:cBhvr>
                                    </p:animEffect>
                                  </p:childTnLst>
                                </p:cTn>
                              </p:par>
                              <p:par>
                                <p:cTn id="92" presetID="9" presetClass="emph" presetSubtype="0" nodeType="withEffect">
                                  <p:stCondLst>
                                    <p:cond delay="0"/>
                                  </p:stCondLst>
                                  <p:childTnLst>
                                    <p:set>
                                      <p:cBhvr rctx="PPT">
                                        <p:cTn id="93" dur="indefinite"/>
                                        <p:tgtEl>
                                          <p:spTgt spid="169"/>
                                        </p:tgtEl>
                                        <p:attrNameLst>
                                          <p:attrName>style.opacity</p:attrName>
                                        </p:attrNameLst>
                                      </p:cBhvr>
                                      <p:to>
                                        <p:strVal val="0.25"/>
                                      </p:to>
                                    </p:set>
                                    <p:animEffect filter="image" prLst="opacity: 0.25">
                                      <p:cBhvr rctx="IE">
                                        <p:cTn id="94" dur="indefinite"/>
                                        <p:tgtEl>
                                          <p:spTgt spid="169"/>
                                        </p:tgtEl>
                                      </p:cBhvr>
                                    </p:animEffect>
                                  </p:childTnLst>
                                </p:cTn>
                              </p:par>
                              <p:par>
                                <p:cTn id="95" presetID="9" presetClass="emph" presetSubtype="0" nodeType="withEffect">
                                  <p:stCondLst>
                                    <p:cond delay="0"/>
                                  </p:stCondLst>
                                  <p:childTnLst>
                                    <p:set>
                                      <p:cBhvr rctx="PPT">
                                        <p:cTn id="96" dur="indefinite"/>
                                        <p:tgtEl>
                                          <p:spTgt spid="168"/>
                                        </p:tgtEl>
                                        <p:attrNameLst>
                                          <p:attrName>style.opacity</p:attrName>
                                        </p:attrNameLst>
                                      </p:cBhvr>
                                      <p:to>
                                        <p:strVal val="0.25"/>
                                      </p:to>
                                    </p:set>
                                    <p:animEffect filter="image" prLst="opacity: 0.25">
                                      <p:cBhvr rctx="IE">
                                        <p:cTn id="97" dur="indefinite"/>
                                        <p:tgtEl>
                                          <p:spTgt spid="168"/>
                                        </p:tgtEl>
                                      </p:cBhvr>
                                    </p:animEffect>
                                  </p:childTnLst>
                                </p:cTn>
                              </p:par>
                              <p:par>
                                <p:cTn id="98" presetID="9" presetClass="emph" presetSubtype="0" nodeType="withEffect">
                                  <p:stCondLst>
                                    <p:cond delay="0"/>
                                  </p:stCondLst>
                                  <p:childTnLst>
                                    <p:set>
                                      <p:cBhvr rctx="PPT">
                                        <p:cTn id="99" dur="indefinite"/>
                                        <p:tgtEl>
                                          <p:spTgt spid="163"/>
                                        </p:tgtEl>
                                        <p:attrNameLst>
                                          <p:attrName>style.opacity</p:attrName>
                                        </p:attrNameLst>
                                      </p:cBhvr>
                                      <p:to>
                                        <p:strVal val="0.25"/>
                                      </p:to>
                                    </p:set>
                                    <p:animEffect filter="image" prLst="opacity: 0.25">
                                      <p:cBhvr rctx="IE">
                                        <p:cTn id="100" dur="indefinite"/>
                                        <p:tgtEl>
                                          <p:spTgt spid="163"/>
                                        </p:tgtEl>
                                      </p:cBhvr>
                                    </p:animEffect>
                                  </p:childTnLst>
                                </p:cTn>
                              </p:par>
                              <p:par>
                                <p:cTn id="101" presetID="9" presetClass="emph" presetSubtype="0" nodeType="withEffect">
                                  <p:stCondLst>
                                    <p:cond delay="0"/>
                                  </p:stCondLst>
                                  <p:childTnLst>
                                    <p:set>
                                      <p:cBhvr rctx="PPT">
                                        <p:cTn id="102" dur="indefinite"/>
                                        <p:tgtEl>
                                          <p:spTgt spid="155"/>
                                        </p:tgtEl>
                                        <p:attrNameLst>
                                          <p:attrName>style.opacity</p:attrName>
                                        </p:attrNameLst>
                                      </p:cBhvr>
                                      <p:to>
                                        <p:strVal val="0.25"/>
                                      </p:to>
                                    </p:set>
                                    <p:animEffect filter="image" prLst="opacity: 0.25">
                                      <p:cBhvr rctx="IE">
                                        <p:cTn id="103" dur="indefinite"/>
                                        <p:tgtEl>
                                          <p:spTgt spid="155"/>
                                        </p:tgtEl>
                                      </p:cBhvr>
                                    </p:animEffect>
                                  </p:childTnLst>
                                </p:cTn>
                              </p:par>
                              <p:par>
                                <p:cTn id="104" presetID="9" presetClass="emph" presetSubtype="0" nodeType="withEffect">
                                  <p:stCondLst>
                                    <p:cond delay="0"/>
                                  </p:stCondLst>
                                  <p:childTnLst>
                                    <p:set>
                                      <p:cBhvr rctx="PPT">
                                        <p:cTn id="105" dur="indefinite"/>
                                        <p:tgtEl>
                                          <p:spTgt spid="140"/>
                                        </p:tgtEl>
                                        <p:attrNameLst>
                                          <p:attrName>style.opacity</p:attrName>
                                        </p:attrNameLst>
                                      </p:cBhvr>
                                      <p:to>
                                        <p:strVal val="0.25"/>
                                      </p:to>
                                    </p:set>
                                    <p:animEffect filter="image" prLst="opacity: 0.25">
                                      <p:cBhvr rctx="IE">
                                        <p:cTn id="106" dur="indefinite"/>
                                        <p:tgtEl>
                                          <p:spTgt spid="140"/>
                                        </p:tgtEl>
                                      </p:cBhvr>
                                    </p:animEffect>
                                  </p:childTnLst>
                                </p:cTn>
                              </p:par>
                              <p:par>
                                <p:cTn id="107" presetID="9" presetClass="emph" presetSubtype="0" nodeType="withEffect">
                                  <p:stCondLst>
                                    <p:cond delay="0"/>
                                  </p:stCondLst>
                                  <p:childTnLst>
                                    <p:set>
                                      <p:cBhvr rctx="PPT">
                                        <p:cTn id="108" dur="indefinite"/>
                                        <p:tgtEl>
                                          <p:spTgt spid="149"/>
                                        </p:tgtEl>
                                        <p:attrNameLst>
                                          <p:attrName>style.opacity</p:attrName>
                                        </p:attrNameLst>
                                      </p:cBhvr>
                                      <p:to>
                                        <p:strVal val="0.25"/>
                                      </p:to>
                                    </p:set>
                                    <p:animEffect filter="image" prLst="opacity: 0.25">
                                      <p:cBhvr rctx="IE">
                                        <p:cTn id="109" dur="indefinite"/>
                                        <p:tgtEl>
                                          <p:spTgt spid="149"/>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mph" presetSubtype="0" nodeType="clickEffect">
                                  <p:stCondLst>
                                    <p:cond delay="0"/>
                                  </p:stCondLst>
                                  <p:childTnLst>
                                    <p:set>
                                      <p:cBhvr rctx="PPT">
                                        <p:cTn id="113" dur="indefinite"/>
                                        <p:tgtEl>
                                          <p:spTgt spid="9"/>
                                        </p:tgtEl>
                                        <p:attrNameLst>
                                          <p:attrName>style.opacity</p:attrName>
                                        </p:attrNameLst>
                                      </p:cBhvr>
                                      <p:to>
                                        <p:strVal val="0.5"/>
                                      </p:to>
                                    </p:set>
                                    <p:animEffect filter="image" prLst="opacity: 0.5">
                                      <p:cBhvr rctx="IE">
                                        <p:cTn id="114" dur="indefinite"/>
                                        <p:tgtEl>
                                          <p:spTgt spid="9"/>
                                        </p:tgtEl>
                                      </p:cBhvr>
                                    </p:animEffect>
                                  </p:childTnLst>
                                </p:cTn>
                              </p:par>
                              <p:par>
                                <p:cTn id="115" presetID="9" presetClass="emph" presetSubtype="0" nodeType="withEffect">
                                  <p:stCondLst>
                                    <p:cond delay="0"/>
                                  </p:stCondLst>
                                  <p:childTnLst>
                                    <p:set>
                                      <p:cBhvr rctx="PPT">
                                        <p:cTn id="116" dur="indefinite"/>
                                        <p:tgtEl>
                                          <p:spTgt spid="22"/>
                                        </p:tgtEl>
                                        <p:attrNameLst>
                                          <p:attrName>style.opacity</p:attrName>
                                        </p:attrNameLst>
                                      </p:cBhvr>
                                      <p:to>
                                        <p:strVal val="0.5"/>
                                      </p:to>
                                    </p:set>
                                    <p:animEffect filter="image" prLst="opacity: 0.5">
                                      <p:cBhvr rctx="IE">
                                        <p:cTn id="117" dur="indefinite"/>
                                        <p:tgtEl>
                                          <p:spTgt spid="22"/>
                                        </p:tgtEl>
                                      </p:cBhvr>
                                    </p:animEffect>
                                  </p:childTnLst>
                                </p:cTn>
                              </p:par>
                              <p:par>
                                <p:cTn id="118" presetID="9" presetClass="emph" presetSubtype="0" nodeType="withEffect">
                                  <p:stCondLst>
                                    <p:cond delay="0"/>
                                  </p:stCondLst>
                                  <p:childTnLst>
                                    <p:set>
                                      <p:cBhvr rctx="PPT">
                                        <p:cTn id="119" dur="indefinite"/>
                                        <p:tgtEl>
                                          <p:spTgt spid="17"/>
                                        </p:tgtEl>
                                        <p:attrNameLst>
                                          <p:attrName>style.opacity</p:attrName>
                                        </p:attrNameLst>
                                      </p:cBhvr>
                                      <p:to>
                                        <p:strVal val="0.5"/>
                                      </p:to>
                                    </p:set>
                                    <p:animEffect filter="image" prLst="opacity: 0.5">
                                      <p:cBhvr rctx="IE">
                                        <p:cTn id="120" dur="indefinite"/>
                                        <p:tgtEl>
                                          <p:spTgt spid="17"/>
                                        </p:tgtEl>
                                      </p:cBhvr>
                                    </p:animEffect>
                                  </p:childTnLst>
                                </p:cTn>
                              </p:par>
                              <p:par>
                                <p:cTn id="121" presetID="9" presetClass="emph" presetSubtype="0" nodeType="withEffect">
                                  <p:stCondLst>
                                    <p:cond delay="0"/>
                                  </p:stCondLst>
                                  <p:childTnLst>
                                    <p:set>
                                      <p:cBhvr rctx="PPT">
                                        <p:cTn id="122" dur="indefinite"/>
                                        <p:tgtEl>
                                          <p:spTgt spid="18"/>
                                        </p:tgtEl>
                                        <p:attrNameLst>
                                          <p:attrName>style.opacity</p:attrName>
                                        </p:attrNameLst>
                                      </p:cBhvr>
                                      <p:to>
                                        <p:strVal val="0.5"/>
                                      </p:to>
                                    </p:set>
                                    <p:animEffect filter="image" prLst="opacity: 0.5">
                                      <p:cBhvr rctx="IE">
                                        <p:cTn id="123" dur="indefinite"/>
                                        <p:tgtEl>
                                          <p:spTgt spid="18"/>
                                        </p:tgtEl>
                                      </p:cBhvr>
                                    </p:animEffect>
                                  </p:childTnLst>
                                </p:cTn>
                              </p:par>
                              <p:par>
                                <p:cTn id="124" presetID="9" presetClass="emph" presetSubtype="0" nodeType="withEffect">
                                  <p:stCondLst>
                                    <p:cond delay="0"/>
                                  </p:stCondLst>
                                  <p:childTnLst>
                                    <p:set>
                                      <p:cBhvr rctx="PPT">
                                        <p:cTn id="125" dur="indefinite"/>
                                        <p:tgtEl>
                                          <p:spTgt spid="6"/>
                                        </p:tgtEl>
                                        <p:attrNameLst>
                                          <p:attrName>style.opacity</p:attrName>
                                        </p:attrNameLst>
                                      </p:cBhvr>
                                      <p:to>
                                        <p:strVal val="0.5"/>
                                      </p:to>
                                    </p:set>
                                    <p:animEffect filter="image" prLst="opacity: 0.5">
                                      <p:cBhvr rctx="IE">
                                        <p:cTn id="126" dur="indefinite"/>
                                        <p:tgtEl>
                                          <p:spTgt spid="6"/>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Table 95"/>
          <p:cNvGraphicFramePr>
            <a:graphicFrameLocks noGrp="1"/>
          </p:cNvGraphicFramePr>
          <p:nvPr>
            <p:extLst>
              <p:ext uri="{D42A27DB-BD31-4B8C-83A1-F6EECF244321}">
                <p14:modId xmlns:p14="http://schemas.microsoft.com/office/powerpoint/2010/main" val="680481161"/>
              </p:ext>
            </p:extLst>
          </p:nvPr>
        </p:nvGraphicFramePr>
        <p:xfrm>
          <a:off x="3136392" y="3703320"/>
          <a:ext cx="2735180" cy="1463040"/>
        </p:xfrm>
        <a:graphic>
          <a:graphicData uri="http://schemas.openxmlformats.org/drawingml/2006/table">
            <a:tbl>
              <a:tblPr bandRow="1">
                <a:tableStyleId>{5C22544A-7EE6-4342-B048-85BDC9FD1C3A}</a:tableStyleId>
              </a:tblPr>
              <a:tblGrid>
                <a:gridCol w="273518"/>
                <a:gridCol w="273518"/>
                <a:gridCol w="273518"/>
                <a:gridCol w="273518"/>
                <a:gridCol w="273518"/>
                <a:gridCol w="273518"/>
                <a:gridCol w="273518"/>
                <a:gridCol w="273518"/>
                <a:gridCol w="273518"/>
                <a:gridCol w="273518"/>
              </a:tblGrid>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a:p>
                  </a:txBody>
                  <a:tcPr>
                    <a:solidFill>
                      <a:schemeClr val="accent2"/>
                    </a:solidFill>
                  </a:tcPr>
                </a:tc>
                <a:tc>
                  <a:txBody>
                    <a:bodyPr/>
                    <a:lstStyle/>
                    <a:p>
                      <a:endParaRPr lang="en-US" sz="100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bl>
          </a:graphicData>
        </a:graphic>
      </p:graphicFrame>
      <p:sp>
        <p:nvSpPr>
          <p:cNvPr id="2" name="Title 1"/>
          <p:cNvSpPr>
            <a:spLocks noGrp="1"/>
          </p:cNvSpPr>
          <p:nvPr>
            <p:ph type="title"/>
          </p:nvPr>
        </p:nvSpPr>
        <p:spPr/>
        <p:txBody>
          <a:bodyPr/>
          <a:lstStyle/>
          <a:p>
            <a:r>
              <a:rPr lang="en-US" dirty="0" smtClean="0"/>
              <a:t>Putting It Together</a:t>
            </a:r>
            <a:endParaRPr lang="en-US" dirty="0"/>
          </a:p>
        </p:txBody>
      </p:sp>
      <p:sp>
        <p:nvSpPr>
          <p:cNvPr id="4" name="Rounded Rectangle 3"/>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a:xfrm>
            <a:off x="3810000" y="1066800"/>
            <a:ext cx="1524000" cy="914400"/>
          </a:xfrm>
          <a:prstGeom prst="roundRect">
            <a:avLst/>
          </a:prstGeom>
          <a:solidFill>
            <a:schemeClr val="tx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Oracle</a:t>
            </a:r>
            <a:endParaRPr lang="en-US" dirty="0"/>
          </a:p>
        </p:txBody>
      </p:sp>
      <p:cxnSp>
        <p:nvCxnSpPr>
          <p:cNvPr id="32" name="Straight Arrow Connector 31"/>
          <p:cNvCxnSpPr/>
          <p:nvPr/>
        </p:nvCxnSpPr>
        <p:spPr>
          <a:xfrm flipV="1">
            <a:off x="4191000" y="1959434"/>
            <a:ext cx="0" cy="5007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953000" y="1959434"/>
            <a:ext cx="0" cy="5007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graphicFrame>
        <p:nvGraphicFramePr>
          <p:cNvPr id="92" name="Table 91"/>
          <p:cNvGraphicFramePr>
            <a:graphicFrameLocks noGrp="1"/>
          </p:cNvGraphicFramePr>
          <p:nvPr>
            <p:extLst>
              <p:ext uri="{D42A27DB-BD31-4B8C-83A1-F6EECF244321}">
                <p14:modId xmlns:p14="http://schemas.microsoft.com/office/powerpoint/2010/main" val="1612427548"/>
              </p:ext>
            </p:extLst>
          </p:nvPr>
        </p:nvGraphicFramePr>
        <p:xfrm>
          <a:off x="3132220" y="3701501"/>
          <a:ext cx="2735180" cy="1463040"/>
        </p:xfrm>
        <a:graphic>
          <a:graphicData uri="http://schemas.openxmlformats.org/drawingml/2006/table">
            <a:tbl>
              <a:tblPr bandRow="1">
                <a:tableStyleId>{5C22544A-7EE6-4342-B048-85BDC9FD1C3A}</a:tableStyleId>
              </a:tblPr>
              <a:tblGrid>
                <a:gridCol w="273518"/>
                <a:gridCol w="273518"/>
                <a:gridCol w="273518"/>
                <a:gridCol w="273518"/>
                <a:gridCol w="273518"/>
                <a:gridCol w="273518"/>
                <a:gridCol w="273518"/>
                <a:gridCol w="273518"/>
                <a:gridCol w="273518"/>
                <a:gridCol w="273518"/>
              </a:tblGrid>
              <a:tr h="201222">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7030A0"/>
                    </a:solidFill>
                  </a:tcPr>
                </a:tc>
                <a:tc>
                  <a:txBody>
                    <a:bodyPr/>
                    <a:lstStyle/>
                    <a:p>
                      <a:endParaRPr lang="en-US" sz="1000" dirty="0"/>
                    </a:p>
                  </a:txBody>
                  <a:tcPr>
                    <a:solidFill>
                      <a:schemeClr val="accent2"/>
                    </a:solidFill>
                  </a:tcPr>
                </a:tc>
              </a:tr>
              <a:tr h="201222">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a:p>
                  </a:txBody>
                  <a:tcPr>
                    <a:solidFill>
                      <a:schemeClr val="accent2"/>
                    </a:solidFill>
                  </a:tcPr>
                </a:tc>
                <a:tc>
                  <a:txBody>
                    <a:bodyPr/>
                    <a:lstStyle/>
                    <a:p>
                      <a:endParaRPr lang="en-US" sz="100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rgbClr val="C00000"/>
                    </a:solidFill>
                  </a:tcPr>
                </a:tc>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rgbClr val="7030A0"/>
                    </a:solidFill>
                  </a:tcPr>
                </a:tc>
              </a:tr>
            </a:tbl>
          </a:graphicData>
        </a:graphic>
      </p:graphicFrame>
      <p:sp>
        <p:nvSpPr>
          <p:cNvPr id="93" name="TextBox 92"/>
          <p:cNvSpPr txBox="1"/>
          <p:nvPr/>
        </p:nvSpPr>
        <p:spPr>
          <a:xfrm>
            <a:off x="3222452" y="3276600"/>
            <a:ext cx="2222981" cy="461665"/>
          </a:xfrm>
          <a:prstGeom prst="rect">
            <a:avLst/>
          </a:prstGeom>
          <a:noFill/>
        </p:spPr>
        <p:txBody>
          <a:bodyPr wrap="none" rtlCol="0">
            <a:spAutoFit/>
          </a:bodyPr>
          <a:lstStyle/>
          <a:p>
            <a:r>
              <a:rPr lang="en-US" sz="2400" dirty="0" smtClean="0"/>
              <a:t>User </a:t>
            </a:r>
            <a:r>
              <a:rPr lang="en-US" sz="2400" dirty="0" err="1" smtClean="0"/>
              <a:t>ciphertexts</a:t>
            </a:r>
            <a:endParaRPr lang="en-US" sz="2400" dirty="0"/>
          </a:p>
        </p:txBody>
      </p:sp>
      <p:sp>
        <p:nvSpPr>
          <p:cNvPr id="94" name="Content Placeholder 2"/>
          <p:cNvSpPr>
            <a:spLocks noGrp="1"/>
          </p:cNvSpPr>
          <p:nvPr>
            <p:ph idx="1"/>
          </p:nvPr>
        </p:nvSpPr>
        <p:spPr>
          <a:xfrm>
            <a:off x="371270" y="5105400"/>
            <a:ext cx="7966678" cy="1828800"/>
          </a:xfrm>
        </p:spPr>
        <p:txBody>
          <a:bodyPr>
            <a:noAutofit/>
          </a:bodyPr>
          <a:lstStyle/>
          <a:p>
            <a:pPr marL="285750" indent="-285750"/>
            <a:r>
              <a:rPr lang="en-US" sz="2800" dirty="0" err="1"/>
              <a:t>Anonymizer</a:t>
            </a:r>
            <a:r>
              <a:rPr lang="en-US" sz="2800" dirty="0"/>
              <a:t> shares online state with Policy Oracle</a:t>
            </a:r>
          </a:p>
          <a:p>
            <a:pPr marL="285750" indent="-285750"/>
            <a:r>
              <a:rPr lang="en-US" sz="2800" dirty="0"/>
              <a:t>Policy Oracle tells </a:t>
            </a:r>
            <a:r>
              <a:rPr lang="en-US" sz="2800" dirty="0" err="1"/>
              <a:t>Anonymizer</a:t>
            </a:r>
            <a:r>
              <a:rPr lang="en-US" sz="2800" dirty="0"/>
              <a:t> which members’ </a:t>
            </a:r>
            <a:r>
              <a:rPr lang="en-US" sz="2800" dirty="0" err="1"/>
              <a:t>ciphertext</a:t>
            </a:r>
            <a:r>
              <a:rPr lang="en-US" sz="2800" dirty="0"/>
              <a:t> to ignore on a per-pseudonym basis</a:t>
            </a:r>
            <a:endParaRPr lang="en-US" sz="2400" dirty="0"/>
          </a:p>
        </p:txBody>
      </p:sp>
      <p:sp>
        <p:nvSpPr>
          <p:cNvPr id="95" name="TextBox 94"/>
          <p:cNvSpPr txBox="1"/>
          <p:nvPr/>
        </p:nvSpPr>
        <p:spPr>
          <a:xfrm rot="16200000">
            <a:off x="2040124" y="4147207"/>
            <a:ext cx="1759521" cy="461665"/>
          </a:xfrm>
          <a:prstGeom prst="rect">
            <a:avLst/>
          </a:prstGeom>
          <a:noFill/>
        </p:spPr>
        <p:txBody>
          <a:bodyPr wrap="none" rtlCol="0">
            <a:spAutoFit/>
          </a:bodyPr>
          <a:lstStyle/>
          <a:p>
            <a:r>
              <a:rPr lang="en-US" sz="2400" dirty="0" smtClean="0"/>
              <a:t>Pseudonyms</a:t>
            </a:r>
            <a:endParaRPr lang="en-US" sz="2400" dirty="0"/>
          </a:p>
        </p:txBody>
      </p:sp>
      <p:sp>
        <p:nvSpPr>
          <p:cNvPr id="134" name="Rounded Rectangle 133"/>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4">
            <a:lum/>
            <a:alphaModFix/>
          </a:blip>
          <a:srcRect/>
          <a:stretch>
            <a:fillRect/>
          </a:stretch>
        </p:blipFill>
        <p:spPr>
          <a:xfrm>
            <a:off x="6066503" y="1104004"/>
            <a:ext cx="381000" cy="446556"/>
          </a:xfrm>
          <a:prstGeom prst="rect">
            <a:avLst/>
          </a:prstGeom>
          <a:noFill/>
          <a:ln>
            <a:noFill/>
          </a:ln>
        </p:spPr>
      </p:pic>
      <p:pic>
        <p:nvPicPr>
          <p:cNvPr id="136" name="Picture 135"/>
          <p:cNvPicPr>
            <a:picLocks noChangeAspect="1"/>
          </p:cNvPicPr>
          <p:nvPr/>
        </p:nvPicPr>
        <p:blipFill>
          <a:blip r:embed="rId4">
            <a:lum/>
            <a:alphaModFix/>
          </a:blip>
          <a:srcRect/>
          <a:stretch>
            <a:fillRect/>
          </a:stretch>
        </p:blipFill>
        <p:spPr>
          <a:xfrm>
            <a:off x="6523703" y="1105875"/>
            <a:ext cx="381000" cy="446556"/>
          </a:xfrm>
          <a:prstGeom prst="rect">
            <a:avLst/>
          </a:prstGeom>
          <a:noFill/>
          <a:ln>
            <a:noFill/>
          </a:ln>
        </p:spPr>
      </p:pic>
      <p:pic>
        <p:nvPicPr>
          <p:cNvPr id="137" name="Picture 136"/>
          <p:cNvPicPr>
            <a:picLocks noChangeAspect="1"/>
          </p:cNvPicPr>
          <p:nvPr/>
        </p:nvPicPr>
        <p:blipFill>
          <a:blip r:embed="rId4">
            <a:lum/>
            <a:alphaModFix/>
          </a:blip>
          <a:srcRect/>
          <a:stretch>
            <a:fillRect/>
          </a:stretch>
        </p:blipFill>
        <p:spPr>
          <a:xfrm>
            <a:off x="6980903" y="1098780"/>
            <a:ext cx="381000" cy="446556"/>
          </a:xfrm>
          <a:prstGeom prst="rect">
            <a:avLst/>
          </a:prstGeom>
          <a:noFill/>
          <a:ln>
            <a:noFill/>
          </a:ln>
        </p:spPr>
      </p:pic>
      <p:pic>
        <p:nvPicPr>
          <p:cNvPr id="138" name="Picture 137"/>
          <p:cNvPicPr>
            <a:picLocks noChangeAspect="1"/>
          </p:cNvPicPr>
          <p:nvPr/>
        </p:nvPicPr>
        <p:blipFill>
          <a:blip r:embed="rId4">
            <a:lum/>
            <a:alphaModFix/>
          </a:blip>
          <a:srcRect/>
          <a:stretch>
            <a:fillRect/>
          </a:stretch>
        </p:blipFill>
        <p:spPr>
          <a:xfrm>
            <a:off x="7438103" y="1098780"/>
            <a:ext cx="381000" cy="446556"/>
          </a:xfrm>
          <a:prstGeom prst="rect">
            <a:avLst/>
          </a:prstGeom>
          <a:noFill/>
          <a:ln>
            <a:noFill/>
          </a:ln>
        </p:spPr>
      </p:pic>
      <p:pic>
        <p:nvPicPr>
          <p:cNvPr id="139" name="Picture 138"/>
          <p:cNvPicPr>
            <a:picLocks noChangeAspect="1"/>
          </p:cNvPicPr>
          <p:nvPr/>
        </p:nvPicPr>
        <p:blipFill>
          <a:blip r:embed="rId4">
            <a:lum/>
            <a:alphaModFix/>
          </a:blip>
          <a:srcRect/>
          <a:stretch>
            <a:fillRect/>
          </a:stretch>
        </p:blipFill>
        <p:spPr>
          <a:xfrm>
            <a:off x="7895303" y="1104004"/>
            <a:ext cx="381000" cy="446556"/>
          </a:xfrm>
          <a:prstGeom prst="rect">
            <a:avLst/>
          </a:prstGeom>
          <a:noFill/>
          <a:ln>
            <a:noFill/>
          </a:ln>
        </p:spPr>
      </p:pic>
      <p:pic>
        <p:nvPicPr>
          <p:cNvPr id="140" name="Picture 139"/>
          <p:cNvPicPr>
            <a:picLocks noChangeAspect="1"/>
          </p:cNvPicPr>
          <p:nvPr/>
        </p:nvPicPr>
        <p:blipFill>
          <a:blip r:embed="rId4">
            <a:lum/>
            <a:alphaModFix/>
          </a:blip>
          <a:srcRect/>
          <a:stretch>
            <a:fillRect/>
          </a:stretch>
        </p:blipFill>
        <p:spPr>
          <a:xfrm>
            <a:off x="6066503" y="1605424"/>
            <a:ext cx="381000" cy="446556"/>
          </a:xfrm>
          <a:prstGeom prst="rect">
            <a:avLst/>
          </a:prstGeom>
          <a:noFill/>
          <a:ln>
            <a:noFill/>
          </a:ln>
        </p:spPr>
      </p:pic>
      <p:pic>
        <p:nvPicPr>
          <p:cNvPr id="141" name="Picture 140"/>
          <p:cNvPicPr>
            <a:picLocks noChangeAspect="1"/>
          </p:cNvPicPr>
          <p:nvPr/>
        </p:nvPicPr>
        <p:blipFill>
          <a:blip r:embed="rId4">
            <a:lum/>
            <a:alphaModFix/>
          </a:blip>
          <a:srcRect/>
          <a:stretch>
            <a:fillRect/>
          </a:stretch>
        </p:blipFill>
        <p:spPr>
          <a:xfrm>
            <a:off x="6523703" y="1607295"/>
            <a:ext cx="381000" cy="446556"/>
          </a:xfrm>
          <a:prstGeom prst="rect">
            <a:avLst/>
          </a:prstGeom>
          <a:noFill/>
          <a:ln>
            <a:noFill/>
          </a:ln>
        </p:spPr>
      </p:pic>
      <p:pic>
        <p:nvPicPr>
          <p:cNvPr id="142" name="Picture 141"/>
          <p:cNvPicPr>
            <a:picLocks noChangeAspect="1"/>
          </p:cNvPicPr>
          <p:nvPr/>
        </p:nvPicPr>
        <p:blipFill>
          <a:blip r:embed="rId4">
            <a:lum/>
            <a:alphaModFix/>
          </a:blip>
          <a:srcRect/>
          <a:stretch>
            <a:fillRect/>
          </a:stretch>
        </p:blipFill>
        <p:spPr>
          <a:xfrm>
            <a:off x="6980903" y="1600200"/>
            <a:ext cx="381000" cy="446556"/>
          </a:xfrm>
          <a:prstGeom prst="rect">
            <a:avLst/>
          </a:prstGeom>
          <a:noFill/>
          <a:ln>
            <a:noFill/>
          </a:ln>
        </p:spPr>
      </p:pic>
      <p:pic>
        <p:nvPicPr>
          <p:cNvPr id="143" name="Picture 142"/>
          <p:cNvPicPr>
            <a:picLocks noChangeAspect="1"/>
          </p:cNvPicPr>
          <p:nvPr/>
        </p:nvPicPr>
        <p:blipFill>
          <a:blip r:embed="rId4">
            <a:lum/>
            <a:alphaModFix/>
          </a:blip>
          <a:srcRect/>
          <a:stretch>
            <a:fillRect/>
          </a:stretch>
        </p:blipFill>
        <p:spPr>
          <a:xfrm>
            <a:off x="7438103" y="1600200"/>
            <a:ext cx="381000" cy="446556"/>
          </a:xfrm>
          <a:prstGeom prst="rect">
            <a:avLst/>
          </a:prstGeom>
          <a:noFill/>
          <a:ln>
            <a:noFill/>
          </a:ln>
        </p:spPr>
      </p:pic>
      <p:pic>
        <p:nvPicPr>
          <p:cNvPr id="144" name="Picture 143"/>
          <p:cNvPicPr>
            <a:picLocks noChangeAspect="1"/>
          </p:cNvPicPr>
          <p:nvPr/>
        </p:nvPicPr>
        <p:blipFill>
          <a:blip r:embed="rId4">
            <a:lum/>
            <a:alphaModFix/>
          </a:blip>
          <a:srcRect/>
          <a:stretch>
            <a:fillRect/>
          </a:stretch>
        </p:blipFill>
        <p:spPr>
          <a:xfrm>
            <a:off x="7895303" y="1605424"/>
            <a:ext cx="381000" cy="446556"/>
          </a:xfrm>
          <a:prstGeom prst="rect">
            <a:avLst/>
          </a:prstGeom>
          <a:noFill/>
          <a:ln>
            <a:noFill/>
          </a:ln>
        </p:spPr>
      </p:pic>
      <p:pic>
        <p:nvPicPr>
          <p:cNvPr id="145" name="Picture 144"/>
          <p:cNvPicPr>
            <a:picLocks noChangeAspect="1"/>
          </p:cNvPicPr>
          <p:nvPr/>
        </p:nvPicPr>
        <p:blipFill>
          <a:blip r:embed="rId4">
            <a:lum/>
            <a:alphaModFix/>
          </a:blip>
          <a:srcRect/>
          <a:stretch>
            <a:fillRect/>
          </a:stretch>
        </p:blipFill>
        <p:spPr>
          <a:xfrm>
            <a:off x="6066503" y="2098153"/>
            <a:ext cx="381000" cy="446556"/>
          </a:xfrm>
          <a:prstGeom prst="rect">
            <a:avLst/>
          </a:prstGeom>
          <a:noFill/>
          <a:ln>
            <a:noFill/>
          </a:ln>
        </p:spPr>
      </p:pic>
      <p:pic>
        <p:nvPicPr>
          <p:cNvPr id="146" name="Picture 145"/>
          <p:cNvPicPr>
            <a:picLocks noChangeAspect="1"/>
          </p:cNvPicPr>
          <p:nvPr/>
        </p:nvPicPr>
        <p:blipFill>
          <a:blip r:embed="rId4">
            <a:lum/>
            <a:alphaModFix/>
          </a:blip>
          <a:srcRect/>
          <a:stretch>
            <a:fillRect/>
          </a:stretch>
        </p:blipFill>
        <p:spPr>
          <a:xfrm>
            <a:off x="6523703" y="2100024"/>
            <a:ext cx="381000" cy="446556"/>
          </a:xfrm>
          <a:prstGeom prst="rect">
            <a:avLst/>
          </a:prstGeom>
          <a:noFill/>
          <a:ln>
            <a:noFill/>
          </a:ln>
        </p:spPr>
      </p:pic>
      <p:pic>
        <p:nvPicPr>
          <p:cNvPr id="147" name="Picture 146"/>
          <p:cNvPicPr>
            <a:picLocks noChangeAspect="1"/>
          </p:cNvPicPr>
          <p:nvPr/>
        </p:nvPicPr>
        <p:blipFill>
          <a:blip r:embed="rId4">
            <a:lum/>
            <a:alphaModFix/>
          </a:blip>
          <a:srcRect/>
          <a:stretch>
            <a:fillRect/>
          </a:stretch>
        </p:blipFill>
        <p:spPr>
          <a:xfrm>
            <a:off x="6980903" y="2092929"/>
            <a:ext cx="381000" cy="446556"/>
          </a:xfrm>
          <a:prstGeom prst="rect">
            <a:avLst/>
          </a:prstGeom>
          <a:noFill/>
          <a:ln>
            <a:noFill/>
          </a:ln>
        </p:spPr>
      </p:pic>
      <p:pic>
        <p:nvPicPr>
          <p:cNvPr id="148" name="Picture 147"/>
          <p:cNvPicPr>
            <a:picLocks noChangeAspect="1"/>
          </p:cNvPicPr>
          <p:nvPr/>
        </p:nvPicPr>
        <p:blipFill>
          <a:blip r:embed="rId4">
            <a:lum/>
            <a:alphaModFix/>
          </a:blip>
          <a:srcRect/>
          <a:stretch>
            <a:fillRect/>
          </a:stretch>
        </p:blipFill>
        <p:spPr>
          <a:xfrm>
            <a:off x="7438103" y="2092929"/>
            <a:ext cx="381000" cy="446556"/>
          </a:xfrm>
          <a:prstGeom prst="rect">
            <a:avLst/>
          </a:prstGeom>
          <a:noFill/>
          <a:ln>
            <a:noFill/>
          </a:ln>
        </p:spPr>
      </p:pic>
      <p:pic>
        <p:nvPicPr>
          <p:cNvPr id="149" name="Picture 148"/>
          <p:cNvPicPr>
            <a:picLocks noChangeAspect="1"/>
          </p:cNvPicPr>
          <p:nvPr/>
        </p:nvPicPr>
        <p:blipFill>
          <a:blip r:embed="rId4">
            <a:lum/>
            <a:alphaModFix/>
          </a:blip>
          <a:srcRect/>
          <a:stretch>
            <a:fillRect/>
          </a:stretch>
        </p:blipFill>
        <p:spPr>
          <a:xfrm>
            <a:off x="7895303" y="2098153"/>
            <a:ext cx="381000" cy="446556"/>
          </a:xfrm>
          <a:prstGeom prst="rect">
            <a:avLst/>
          </a:prstGeom>
          <a:noFill/>
          <a:ln>
            <a:noFill/>
          </a:ln>
        </p:spPr>
      </p:pic>
      <p:pic>
        <p:nvPicPr>
          <p:cNvPr id="150" name="Picture 149"/>
          <p:cNvPicPr>
            <a:picLocks noChangeAspect="1"/>
          </p:cNvPicPr>
          <p:nvPr/>
        </p:nvPicPr>
        <p:blipFill>
          <a:blip r:embed="rId4">
            <a:lum/>
            <a:alphaModFix/>
          </a:blip>
          <a:srcRect/>
          <a:stretch>
            <a:fillRect/>
          </a:stretch>
        </p:blipFill>
        <p:spPr>
          <a:xfrm>
            <a:off x="6066503" y="2599573"/>
            <a:ext cx="381000" cy="446556"/>
          </a:xfrm>
          <a:prstGeom prst="rect">
            <a:avLst/>
          </a:prstGeom>
          <a:noFill/>
          <a:ln>
            <a:noFill/>
          </a:ln>
        </p:spPr>
      </p:pic>
      <p:pic>
        <p:nvPicPr>
          <p:cNvPr id="151" name="Picture 150"/>
          <p:cNvPicPr>
            <a:picLocks noChangeAspect="1"/>
          </p:cNvPicPr>
          <p:nvPr/>
        </p:nvPicPr>
        <p:blipFill>
          <a:blip r:embed="rId4">
            <a:lum/>
            <a:alphaModFix/>
          </a:blip>
          <a:srcRect/>
          <a:stretch>
            <a:fillRect/>
          </a:stretch>
        </p:blipFill>
        <p:spPr>
          <a:xfrm>
            <a:off x="6523703" y="2601444"/>
            <a:ext cx="381000" cy="446556"/>
          </a:xfrm>
          <a:prstGeom prst="rect">
            <a:avLst/>
          </a:prstGeom>
          <a:noFill/>
          <a:ln>
            <a:noFill/>
          </a:ln>
        </p:spPr>
      </p:pic>
      <p:pic>
        <p:nvPicPr>
          <p:cNvPr id="152" name="Picture 151"/>
          <p:cNvPicPr>
            <a:picLocks noChangeAspect="1"/>
          </p:cNvPicPr>
          <p:nvPr/>
        </p:nvPicPr>
        <p:blipFill>
          <a:blip r:embed="rId4">
            <a:lum/>
            <a:alphaModFix/>
          </a:blip>
          <a:srcRect/>
          <a:stretch>
            <a:fillRect/>
          </a:stretch>
        </p:blipFill>
        <p:spPr>
          <a:xfrm>
            <a:off x="6980903" y="2594349"/>
            <a:ext cx="381000" cy="446556"/>
          </a:xfrm>
          <a:prstGeom prst="rect">
            <a:avLst/>
          </a:prstGeom>
          <a:noFill/>
          <a:ln>
            <a:noFill/>
          </a:ln>
        </p:spPr>
      </p:pic>
      <p:pic>
        <p:nvPicPr>
          <p:cNvPr id="153" name="Picture 152"/>
          <p:cNvPicPr>
            <a:picLocks noChangeAspect="1"/>
          </p:cNvPicPr>
          <p:nvPr/>
        </p:nvPicPr>
        <p:blipFill>
          <a:blip r:embed="rId4">
            <a:lum/>
            <a:alphaModFix/>
          </a:blip>
          <a:srcRect/>
          <a:stretch>
            <a:fillRect/>
          </a:stretch>
        </p:blipFill>
        <p:spPr>
          <a:xfrm>
            <a:off x="7438103" y="2594349"/>
            <a:ext cx="381000" cy="446556"/>
          </a:xfrm>
          <a:prstGeom prst="rect">
            <a:avLst/>
          </a:prstGeom>
          <a:noFill/>
          <a:ln>
            <a:noFill/>
          </a:ln>
        </p:spPr>
      </p:pic>
      <p:pic>
        <p:nvPicPr>
          <p:cNvPr id="154" name="Picture 153"/>
          <p:cNvPicPr>
            <a:picLocks noChangeAspect="1"/>
          </p:cNvPicPr>
          <p:nvPr/>
        </p:nvPicPr>
        <p:blipFill>
          <a:blip r:embed="rId4">
            <a:lum/>
            <a:alphaModFix/>
          </a:blip>
          <a:srcRect/>
          <a:stretch>
            <a:fillRect/>
          </a:stretch>
        </p:blipFill>
        <p:spPr>
          <a:xfrm>
            <a:off x="7895303" y="2599573"/>
            <a:ext cx="381000" cy="446556"/>
          </a:xfrm>
          <a:prstGeom prst="rect">
            <a:avLst/>
          </a:prstGeom>
          <a:noFill/>
          <a:ln>
            <a:noFill/>
          </a:ln>
        </p:spPr>
      </p:pic>
      <p:pic>
        <p:nvPicPr>
          <p:cNvPr id="155" name="Picture 154"/>
          <p:cNvPicPr>
            <a:picLocks noChangeAspect="1"/>
          </p:cNvPicPr>
          <p:nvPr/>
        </p:nvPicPr>
        <p:blipFill>
          <a:blip r:embed="rId4">
            <a:lum/>
            <a:alphaModFix/>
          </a:blip>
          <a:srcRect/>
          <a:stretch>
            <a:fillRect/>
          </a:stretch>
        </p:blipFill>
        <p:spPr>
          <a:xfrm>
            <a:off x="6066503" y="3085204"/>
            <a:ext cx="381000" cy="446556"/>
          </a:xfrm>
          <a:prstGeom prst="rect">
            <a:avLst/>
          </a:prstGeom>
          <a:noFill/>
          <a:ln>
            <a:noFill/>
          </a:ln>
        </p:spPr>
      </p:pic>
      <p:pic>
        <p:nvPicPr>
          <p:cNvPr id="156" name="Picture 155"/>
          <p:cNvPicPr>
            <a:picLocks noChangeAspect="1"/>
          </p:cNvPicPr>
          <p:nvPr/>
        </p:nvPicPr>
        <p:blipFill>
          <a:blip r:embed="rId4">
            <a:lum/>
            <a:alphaModFix/>
          </a:blip>
          <a:srcRect/>
          <a:stretch>
            <a:fillRect/>
          </a:stretch>
        </p:blipFill>
        <p:spPr>
          <a:xfrm>
            <a:off x="6523703" y="3087075"/>
            <a:ext cx="381000" cy="446556"/>
          </a:xfrm>
          <a:prstGeom prst="rect">
            <a:avLst/>
          </a:prstGeom>
          <a:noFill/>
          <a:ln>
            <a:noFill/>
          </a:ln>
        </p:spPr>
      </p:pic>
      <p:pic>
        <p:nvPicPr>
          <p:cNvPr id="157" name="Picture 156"/>
          <p:cNvPicPr>
            <a:picLocks noChangeAspect="1"/>
          </p:cNvPicPr>
          <p:nvPr/>
        </p:nvPicPr>
        <p:blipFill>
          <a:blip r:embed="rId4">
            <a:lum/>
            <a:alphaModFix/>
          </a:blip>
          <a:srcRect/>
          <a:stretch>
            <a:fillRect/>
          </a:stretch>
        </p:blipFill>
        <p:spPr>
          <a:xfrm>
            <a:off x="6980903" y="3079980"/>
            <a:ext cx="381000" cy="446556"/>
          </a:xfrm>
          <a:prstGeom prst="rect">
            <a:avLst/>
          </a:prstGeom>
          <a:noFill/>
          <a:ln>
            <a:noFill/>
          </a:ln>
        </p:spPr>
      </p:pic>
      <p:pic>
        <p:nvPicPr>
          <p:cNvPr id="158" name="Picture 157"/>
          <p:cNvPicPr>
            <a:picLocks noChangeAspect="1"/>
          </p:cNvPicPr>
          <p:nvPr/>
        </p:nvPicPr>
        <p:blipFill>
          <a:blip r:embed="rId4">
            <a:lum/>
            <a:alphaModFix/>
          </a:blip>
          <a:srcRect/>
          <a:stretch>
            <a:fillRect/>
          </a:stretch>
        </p:blipFill>
        <p:spPr>
          <a:xfrm>
            <a:off x="7438103" y="3079980"/>
            <a:ext cx="381000" cy="446556"/>
          </a:xfrm>
          <a:prstGeom prst="rect">
            <a:avLst/>
          </a:prstGeom>
          <a:noFill/>
          <a:ln>
            <a:noFill/>
          </a:ln>
        </p:spPr>
      </p:pic>
      <p:pic>
        <p:nvPicPr>
          <p:cNvPr id="159" name="Picture 158"/>
          <p:cNvPicPr>
            <a:picLocks noChangeAspect="1"/>
          </p:cNvPicPr>
          <p:nvPr/>
        </p:nvPicPr>
        <p:blipFill>
          <a:blip r:embed="rId4">
            <a:lum/>
            <a:alphaModFix/>
          </a:blip>
          <a:srcRect/>
          <a:stretch>
            <a:fillRect/>
          </a:stretch>
        </p:blipFill>
        <p:spPr>
          <a:xfrm>
            <a:off x="7895303" y="3085204"/>
            <a:ext cx="381000" cy="446556"/>
          </a:xfrm>
          <a:prstGeom prst="rect">
            <a:avLst/>
          </a:prstGeom>
          <a:noFill/>
          <a:ln>
            <a:noFill/>
          </a:ln>
        </p:spPr>
      </p:pic>
      <p:pic>
        <p:nvPicPr>
          <p:cNvPr id="160" name="Picture 159"/>
          <p:cNvPicPr>
            <a:picLocks noChangeAspect="1"/>
          </p:cNvPicPr>
          <p:nvPr/>
        </p:nvPicPr>
        <p:blipFill>
          <a:blip r:embed="rId4">
            <a:lum/>
            <a:alphaModFix/>
          </a:blip>
          <a:srcRect/>
          <a:stretch>
            <a:fillRect/>
          </a:stretch>
        </p:blipFill>
        <p:spPr>
          <a:xfrm>
            <a:off x="6066503" y="3586624"/>
            <a:ext cx="381000" cy="446556"/>
          </a:xfrm>
          <a:prstGeom prst="rect">
            <a:avLst/>
          </a:prstGeom>
          <a:noFill/>
          <a:ln>
            <a:noFill/>
          </a:ln>
        </p:spPr>
      </p:pic>
      <p:pic>
        <p:nvPicPr>
          <p:cNvPr id="161" name="Picture 160"/>
          <p:cNvPicPr>
            <a:picLocks noChangeAspect="1"/>
          </p:cNvPicPr>
          <p:nvPr/>
        </p:nvPicPr>
        <p:blipFill>
          <a:blip r:embed="rId4">
            <a:lum/>
            <a:alphaModFix/>
          </a:blip>
          <a:srcRect/>
          <a:stretch>
            <a:fillRect/>
          </a:stretch>
        </p:blipFill>
        <p:spPr>
          <a:xfrm>
            <a:off x="6523703" y="3588495"/>
            <a:ext cx="381000" cy="446556"/>
          </a:xfrm>
          <a:prstGeom prst="rect">
            <a:avLst/>
          </a:prstGeom>
          <a:noFill/>
          <a:ln>
            <a:noFill/>
          </a:ln>
        </p:spPr>
      </p:pic>
      <p:pic>
        <p:nvPicPr>
          <p:cNvPr id="162" name="Picture 161"/>
          <p:cNvPicPr>
            <a:picLocks noChangeAspect="1"/>
          </p:cNvPicPr>
          <p:nvPr/>
        </p:nvPicPr>
        <p:blipFill>
          <a:blip r:embed="rId4">
            <a:lum/>
            <a:alphaModFix/>
          </a:blip>
          <a:srcRect/>
          <a:stretch>
            <a:fillRect/>
          </a:stretch>
        </p:blipFill>
        <p:spPr>
          <a:xfrm>
            <a:off x="6980903" y="3581400"/>
            <a:ext cx="381000" cy="446556"/>
          </a:xfrm>
          <a:prstGeom prst="rect">
            <a:avLst/>
          </a:prstGeom>
          <a:noFill/>
          <a:ln>
            <a:noFill/>
          </a:ln>
        </p:spPr>
      </p:pic>
      <p:pic>
        <p:nvPicPr>
          <p:cNvPr id="163" name="Picture 162"/>
          <p:cNvPicPr>
            <a:picLocks noChangeAspect="1"/>
          </p:cNvPicPr>
          <p:nvPr/>
        </p:nvPicPr>
        <p:blipFill>
          <a:blip r:embed="rId4">
            <a:lum/>
            <a:alphaModFix/>
          </a:blip>
          <a:srcRect/>
          <a:stretch>
            <a:fillRect/>
          </a:stretch>
        </p:blipFill>
        <p:spPr>
          <a:xfrm>
            <a:off x="7438103" y="3581400"/>
            <a:ext cx="381000" cy="446556"/>
          </a:xfrm>
          <a:prstGeom prst="rect">
            <a:avLst/>
          </a:prstGeom>
          <a:noFill/>
          <a:ln>
            <a:noFill/>
          </a:ln>
        </p:spPr>
      </p:pic>
      <p:pic>
        <p:nvPicPr>
          <p:cNvPr id="164" name="Picture 163"/>
          <p:cNvPicPr>
            <a:picLocks noChangeAspect="1"/>
          </p:cNvPicPr>
          <p:nvPr/>
        </p:nvPicPr>
        <p:blipFill>
          <a:blip r:embed="rId4">
            <a:lum/>
            <a:alphaModFix/>
          </a:blip>
          <a:srcRect/>
          <a:stretch>
            <a:fillRect/>
          </a:stretch>
        </p:blipFill>
        <p:spPr>
          <a:xfrm>
            <a:off x="7895303" y="3586624"/>
            <a:ext cx="381000" cy="446556"/>
          </a:xfrm>
          <a:prstGeom prst="rect">
            <a:avLst/>
          </a:prstGeom>
          <a:noFill/>
          <a:ln>
            <a:noFill/>
          </a:ln>
        </p:spPr>
      </p:pic>
      <p:pic>
        <p:nvPicPr>
          <p:cNvPr id="165" name="Picture 164"/>
          <p:cNvPicPr>
            <a:picLocks noChangeAspect="1"/>
          </p:cNvPicPr>
          <p:nvPr/>
        </p:nvPicPr>
        <p:blipFill>
          <a:blip r:embed="rId4">
            <a:lum/>
            <a:alphaModFix/>
          </a:blip>
          <a:srcRect/>
          <a:stretch>
            <a:fillRect/>
          </a:stretch>
        </p:blipFill>
        <p:spPr>
          <a:xfrm>
            <a:off x="6066503" y="4079353"/>
            <a:ext cx="381000" cy="446556"/>
          </a:xfrm>
          <a:prstGeom prst="rect">
            <a:avLst/>
          </a:prstGeom>
          <a:noFill/>
          <a:ln>
            <a:noFill/>
          </a:ln>
        </p:spPr>
      </p:pic>
      <p:pic>
        <p:nvPicPr>
          <p:cNvPr id="166" name="Picture 165"/>
          <p:cNvPicPr>
            <a:picLocks noChangeAspect="1"/>
          </p:cNvPicPr>
          <p:nvPr/>
        </p:nvPicPr>
        <p:blipFill>
          <a:blip r:embed="rId4">
            <a:lum/>
            <a:alphaModFix/>
          </a:blip>
          <a:srcRect/>
          <a:stretch>
            <a:fillRect/>
          </a:stretch>
        </p:blipFill>
        <p:spPr>
          <a:xfrm>
            <a:off x="6523703" y="4081224"/>
            <a:ext cx="381000" cy="446556"/>
          </a:xfrm>
          <a:prstGeom prst="rect">
            <a:avLst/>
          </a:prstGeom>
          <a:noFill/>
          <a:ln>
            <a:noFill/>
          </a:ln>
        </p:spPr>
      </p:pic>
      <p:pic>
        <p:nvPicPr>
          <p:cNvPr id="167" name="Picture 166"/>
          <p:cNvPicPr>
            <a:picLocks noChangeAspect="1"/>
          </p:cNvPicPr>
          <p:nvPr/>
        </p:nvPicPr>
        <p:blipFill>
          <a:blip r:embed="rId4">
            <a:lum/>
            <a:alphaModFix/>
          </a:blip>
          <a:srcRect/>
          <a:stretch>
            <a:fillRect/>
          </a:stretch>
        </p:blipFill>
        <p:spPr>
          <a:xfrm>
            <a:off x="6980903" y="4074129"/>
            <a:ext cx="381000" cy="446556"/>
          </a:xfrm>
          <a:prstGeom prst="rect">
            <a:avLst/>
          </a:prstGeom>
          <a:noFill/>
          <a:ln>
            <a:noFill/>
          </a:ln>
        </p:spPr>
      </p:pic>
      <p:pic>
        <p:nvPicPr>
          <p:cNvPr id="168" name="Picture 167"/>
          <p:cNvPicPr>
            <a:picLocks noChangeAspect="1"/>
          </p:cNvPicPr>
          <p:nvPr/>
        </p:nvPicPr>
        <p:blipFill>
          <a:blip r:embed="rId4">
            <a:lum/>
            <a:alphaModFix/>
          </a:blip>
          <a:srcRect/>
          <a:stretch>
            <a:fillRect/>
          </a:stretch>
        </p:blipFill>
        <p:spPr>
          <a:xfrm>
            <a:off x="7438103" y="4074129"/>
            <a:ext cx="381000" cy="446556"/>
          </a:xfrm>
          <a:prstGeom prst="rect">
            <a:avLst/>
          </a:prstGeom>
          <a:noFill/>
          <a:ln>
            <a:noFill/>
          </a:ln>
        </p:spPr>
      </p:pic>
      <p:pic>
        <p:nvPicPr>
          <p:cNvPr id="169" name="Picture 168"/>
          <p:cNvPicPr>
            <a:picLocks noChangeAspect="1"/>
          </p:cNvPicPr>
          <p:nvPr/>
        </p:nvPicPr>
        <p:blipFill>
          <a:blip r:embed="rId4">
            <a:lum/>
            <a:alphaModFix/>
          </a:blip>
          <a:srcRect/>
          <a:stretch>
            <a:fillRect/>
          </a:stretch>
        </p:blipFill>
        <p:spPr>
          <a:xfrm>
            <a:off x="7895303" y="4079353"/>
            <a:ext cx="381000" cy="446556"/>
          </a:xfrm>
          <a:prstGeom prst="rect">
            <a:avLst/>
          </a:prstGeom>
          <a:noFill/>
          <a:ln>
            <a:noFill/>
          </a:ln>
        </p:spPr>
      </p:pic>
      <p:pic>
        <p:nvPicPr>
          <p:cNvPr id="170" name="Picture 169"/>
          <p:cNvPicPr>
            <a:picLocks noChangeAspect="1"/>
          </p:cNvPicPr>
          <p:nvPr/>
        </p:nvPicPr>
        <p:blipFill>
          <a:blip r:embed="rId4">
            <a:lum/>
            <a:alphaModFix/>
          </a:blip>
          <a:srcRect/>
          <a:stretch>
            <a:fillRect/>
          </a:stretch>
        </p:blipFill>
        <p:spPr>
          <a:xfrm>
            <a:off x="6066503" y="4580773"/>
            <a:ext cx="381000" cy="446556"/>
          </a:xfrm>
          <a:prstGeom prst="rect">
            <a:avLst/>
          </a:prstGeom>
          <a:noFill/>
          <a:ln>
            <a:noFill/>
          </a:ln>
        </p:spPr>
      </p:pic>
      <p:pic>
        <p:nvPicPr>
          <p:cNvPr id="171" name="Picture 170"/>
          <p:cNvPicPr>
            <a:picLocks noChangeAspect="1"/>
          </p:cNvPicPr>
          <p:nvPr/>
        </p:nvPicPr>
        <p:blipFill>
          <a:blip r:embed="rId4">
            <a:lum/>
            <a:alphaModFix/>
          </a:blip>
          <a:srcRect/>
          <a:stretch>
            <a:fillRect/>
          </a:stretch>
        </p:blipFill>
        <p:spPr>
          <a:xfrm>
            <a:off x="6523703" y="4582644"/>
            <a:ext cx="381000" cy="446556"/>
          </a:xfrm>
          <a:prstGeom prst="rect">
            <a:avLst/>
          </a:prstGeom>
          <a:noFill/>
          <a:ln>
            <a:noFill/>
          </a:ln>
        </p:spPr>
      </p:pic>
      <p:pic>
        <p:nvPicPr>
          <p:cNvPr id="172" name="Picture 171"/>
          <p:cNvPicPr>
            <a:picLocks noChangeAspect="1"/>
          </p:cNvPicPr>
          <p:nvPr/>
        </p:nvPicPr>
        <p:blipFill>
          <a:blip r:embed="rId4">
            <a:lum/>
            <a:alphaModFix/>
          </a:blip>
          <a:srcRect/>
          <a:stretch>
            <a:fillRect/>
          </a:stretch>
        </p:blipFill>
        <p:spPr>
          <a:xfrm>
            <a:off x="6980903" y="4575549"/>
            <a:ext cx="381000" cy="446556"/>
          </a:xfrm>
          <a:prstGeom prst="rect">
            <a:avLst/>
          </a:prstGeom>
          <a:noFill/>
          <a:ln>
            <a:noFill/>
          </a:ln>
        </p:spPr>
      </p:pic>
      <p:pic>
        <p:nvPicPr>
          <p:cNvPr id="173" name="Picture 172"/>
          <p:cNvPicPr>
            <a:picLocks noChangeAspect="1"/>
          </p:cNvPicPr>
          <p:nvPr/>
        </p:nvPicPr>
        <p:blipFill>
          <a:blip r:embed="rId4">
            <a:lum/>
            <a:alphaModFix/>
          </a:blip>
          <a:srcRect/>
          <a:stretch>
            <a:fillRect/>
          </a:stretch>
        </p:blipFill>
        <p:spPr>
          <a:xfrm>
            <a:off x="7438103" y="4575549"/>
            <a:ext cx="381000" cy="446556"/>
          </a:xfrm>
          <a:prstGeom prst="rect">
            <a:avLst/>
          </a:prstGeom>
          <a:noFill/>
          <a:ln>
            <a:noFill/>
          </a:ln>
        </p:spPr>
      </p:pic>
      <p:pic>
        <p:nvPicPr>
          <p:cNvPr id="174" name="Picture 173"/>
          <p:cNvPicPr>
            <a:picLocks noChangeAspect="1"/>
          </p:cNvPicPr>
          <p:nvPr/>
        </p:nvPicPr>
        <p:blipFill>
          <a:blip r:embed="rId4">
            <a:lum/>
            <a:alphaModFix/>
          </a:blip>
          <a:srcRect/>
          <a:stretch>
            <a:fillRect/>
          </a:stretch>
        </p:blipFill>
        <p:spPr>
          <a:xfrm>
            <a:off x="7895303" y="4580773"/>
            <a:ext cx="381000" cy="446556"/>
          </a:xfrm>
          <a:prstGeom prst="rect">
            <a:avLst/>
          </a:prstGeom>
          <a:noFill/>
          <a:ln>
            <a:noFill/>
          </a:ln>
        </p:spPr>
      </p:pic>
    </p:spTree>
    <p:extLst>
      <p:ext uri="{BB962C8B-B14F-4D97-AF65-F5344CB8AC3E}">
        <p14:creationId xmlns:p14="http://schemas.microsoft.com/office/powerpoint/2010/main" val="373374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35"/>
                                        </p:tgtEl>
                                        <p:attrNameLst>
                                          <p:attrName>style.opacity</p:attrName>
                                        </p:attrNameLst>
                                      </p:cBhvr>
                                      <p:to>
                                        <p:strVal val="0.25"/>
                                      </p:to>
                                    </p:set>
                                    <p:animEffect filter="image" prLst="opacity: 0.25">
                                      <p:cBhvr rctx="IE">
                                        <p:cTn id="7" dur="indefinite"/>
                                        <p:tgtEl>
                                          <p:spTgt spid="135"/>
                                        </p:tgtEl>
                                      </p:cBhvr>
                                    </p:animEffect>
                                  </p:childTnLst>
                                </p:cTn>
                              </p:par>
                              <p:par>
                                <p:cTn id="8" presetID="9" presetClass="emph" presetSubtype="0" nodeType="withEffect">
                                  <p:stCondLst>
                                    <p:cond delay="0"/>
                                  </p:stCondLst>
                                  <p:childTnLst>
                                    <p:set>
                                      <p:cBhvr rctx="PPT">
                                        <p:cTn id="9" dur="indefinite"/>
                                        <p:tgtEl>
                                          <p:spTgt spid="137"/>
                                        </p:tgtEl>
                                        <p:attrNameLst>
                                          <p:attrName>style.opacity</p:attrName>
                                        </p:attrNameLst>
                                      </p:cBhvr>
                                      <p:to>
                                        <p:strVal val="0.25"/>
                                      </p:to>
                                    </p:set>
                                    <p:animEffect filter="image" prLst="opacity: 0.25">
                                      <p:cBhvr rctx="IE">
                                        <p:cTn id="10" dur="indefinite"/>
                                        <p:tgtEl>
                                          <p:spTgt spid="137"/>
                                        </p:tgtEl>
                                      </p:cBhvr>
                                    </p:animEffect>
                                  </p:childTnLst>
                                </p:cTn>
                              </p:par>
                              <p:par>
                                <p:cTn id="11" presetID="9" presetClass="emph" presetSubtype="0" nodeType="withEffect">
                                  <p:stCondLst>
                                    <p:cond delay="0"/>
                                  </p:stCondLst>
                                  <p:childTnLst>
                                    <p:set>
                                      <p:cBhvr rctx="PPT">
                                        <p:cTn id="12" dur="indefinite"/>
                                        <p:tgtEl>
                                          <p:spTgt spid="138"/>
                                        </p:tgtEl>
                                        <p:attrNameLst>
                                          <p:attrName>style.opacity</p:attrName>
                                        </p:attrNameLst>
                                      </p:cBhvr>
                                      <p:to>
                                        <p:strVal val="0.25"/>
                                      </p:to>
                                    </p:set>
                                    <p:animEffect filter="image" prLst="opacity: 0.25">
                                      <p:cBhvr rctx="IE">
                                        <p:cTn id="13" dur="indefinite"/>
                                        <p:tgtEl>
                                          <p:spTgt spid="138"/>
                                        </p:tgtEl>
                                      </p:cBhvr>
                                    </p:animEffect>
                                  </p:childTnLst>
                                </p:cTn>
                              </p:par>
                              <p:par>
                                <p:cTn id="14" presetID="9" presetClass="emph" presetSubtype="0" nodeType="withEffect">
                                  <p:stCondLst>
                                    <p:cond delay="0"/>
                                  </p:stCondLst>
                                  <p:childTnLst>
                                    <p:set>
                                      <p:cBhvr rctx="PPT">
                                        <p:cTn id="15" dur="indefinite"/>
                                        <p:tgtEl>
                                          <p:spTgt spid="139"/>
                                        </p:tgtEl>
                                        <p:attrNameLst>
                                          <p:attrName>style.opacity</p:attrName>
                                        </p:attrNameLst>
                                      </p:cBhvr>
                                      <p:to>
                                        <p:strVal val="0.25"/>
                                      </p:to>
                                    </p:set>
                                    <p:animEffect filter="image" prLst="opacity: 0.25">
                                      <p:cBhvr rctx="IE">
                                        <p:cTn id="16" dur="indefinite"/>
                                        <p:tgtEl>
                                          <p:spTgt spid="139"/>
                                        </p:tgtEl>
                                      </p:cBhvr>
                                    </p:animEffect>
                                  </p:childTnLst>
                                </p:cTn>
                              </p:par>
                              <p:par>
                                <p:cTn id="17" presetID="9" presetClass="emph" presetSubtype="0" nodeType="withEffect">
                                  <p:stCondLst>
                                    <p:cond delay="0"/>
                                  </p:stCondLst>
                                  <p:childTnLst>
                                    <p:set>
                                      <p:cBhvr rctx="PPT">
                                        <p:cTn id="18" dur="indefinite"/>
                                        <p:tgtEl>
                                          <p:spTgt spid="140"/>
                                        </p:tgtEl>
                                        <p:attrNameLst>
                                          <p:attrName>style.opacity</p:attrName>
                                        </p:attrNameLst>
                                      </p:cBhvr>
                                      <p:to>
                                        <p:strVal val="0.25"/>
                                      </p:to>
                                    </p:set>
                                    <p:animEffect filter="image" prLst="opacity: 0.25">
                                      <p:cBhvr rctx="IE">
                                        <p:cTn id="19" dur="indefinite"/>
                                        <p:tgtEl>
                                          <p:spTgt spid="140"/>
                                        </p:tgtEl>
                                      </p:cBhvr>
                                    </p:animEffect>
                                  </p:childTnLst>
                                </p:cTn>
                              </p:par>
                              <p:par>
                                <p:cTn id="20" presetID="9" presetClass="emph" presetSubtype="0" nodeType="withEffect">
                                  <p:stCondLst>
                                    <p:cond delay="0"/>
                                  </p:stCondLst>
                                  <p:childTnLst>
                                    <p:set>
                                      <p:cBhvr rctx="PPT">
                                        <p:cTn id="21" dur="indefinite"/>
                                        <p:tgtEl>
                                          <p:spTgt spid="141"/>
                                        </p:tgtEl>
                                        <p:attrNameLst>
                                          <p:attrName>style.opacity</p:attrName>
                                        </p:attrNameLst>
                                      </p:cBhvr>
                                      <p:to>
                                        <p:strVal val="0.25"/>
                                      </p:to>
                                    </p:set>
                                    <p:animEffect filter="image" prLst="opacity: 0.25">
                                      <p:cBhvr rctx="IE">
                                        <p:cTn id="22" dur="indefinite"/>
                                        <p:tgtEl>
                                          <p:spTgt spid="141"/>
                                        </p:tgtEl>
                                      </p:cBhvr>
                                    </p:animEffect>
                                  </p:childTnLst>
                                </p:cTn>
                              </p:par>
                              <p:par>
                                <p:cTn id="23" presetID="9" presetClass="emph" presetSubtype="0" nodeType="withEffect">
                                  <p:stCondLst>
                                    <p:cond delay="0"/>
                                  </p:stCondLst>
                                  <p:childTnLst>
                                    <p:set>
                                      <p:cBhvr rctx="PPT">
                                        <p:cTn id="24" dur="indefinite"/>
                                        <p:tgtEl>
                                          <p:spTgt spid="143"/>
                                        </p:tgtEl>
                                        <p:attrNameLst>
                                          <p:attrName>style.opacity</p:attrName>
                                        </p:attrNameLst>
                                      </p:cBhvr>
                                      <p:to>
                                        <p:strVal val="0.25"/>
                                      </p:to>
                                    </p:set>
                                    <p:animEffect filter="image" prLst="opacity: 0.25">
                                      <p:cBhvr rctx="IE">
                                        <p:cTn id="25" dur="indefinite"/>
                                        <p:tgtEl>
                                          <p:spTgt spid="143"/>
                                        </p:tgtEl>
                                      </p:cBhvr>
                                    </p:animEffect>
                                  </p:childTnLst>
                                </p:cTn>
                              </p:par>
                              <p:par>
                                <p:cTn id="26" presetID="9" presetClass="emph" presetSubtype="0" nodeType="withEffect">
                                  <p:stCondLst>
                                    <p:cond delay="0"/>
                                  </p:stCondLst>
                                  <p:childTnLst>
                                    <p:set>
                                      <p:cBhvr rctx="PPT">
                                        <p:cTn id="27" dur="indefinite"/>
                                        <p:tgtEl>
                                          <p:spTgt spid="144"/>
                                        </p:tgtEl>
                                        <p:attrNameLst>
                                          <p:attrName>style.opacity</p:attrName>
                                        </p:attrNameLst>
                                      </p:cBhvr>
                                      <p:to>
                                        <p:strVal val="0.25"/>
                                      </p:to>
                                    </p:set>
                                    <p:animEffect filter="image" prLst="opacity: 0.25">
                                      <p:cBhvr rctx="IE">
                                        <p:cTn id="28" dur="indefinite"/>
                                        <p:tgtEl>
                                          <p:spTgt spid="144"/>
                                        </p:tgtEl>
                                      </p:cBhvr>
                                    </p:animEffect>
                                  </p:childTnLst>
                                </p:cTn>
                              </p:par>
                              <p:par>
                                <p:cTn id="29" presetID="9" presetClass="emph" presetSubtype="0" nodeType="withEffect">
                                  <p:stCondLst>
                                    <p:cond delay="0"/>
                                  </p:stCondLst>
                                  <p:childTnLst>
                                    <p:set>
                                      <p:cBhvr rctx="PPT">
                                        <p:cTn id="30" dur="indefinite"/>
                                        <p:tgtEl>
                                          <p:spTgt spid="145"/>
                                        </p:tgtEl>
                                        <p:attrNameLst>
                                          <p:attrName>style.opacity</p:attrName>
                                        </p:attrNameLst>
                                      </p:cBhvr>
                                      <p:to>
                                        <p:strVal val="0.25"/>
                                      </p:to>
                                    </p:set>
                                    <p:animEffect filter="image" prLst="opacity: 0.25">
                                      <p:cBhvr rctx="IE">
                                        <p:cTn id="31" dur="indefinite"/>
                                        <p:tgtEl>
                                          <p:spTgt spid="145"/>
                                        </p:tgtEl>
                                      </p:cBhvr>
                                    </p:animEffect>
                                  </p:childTnLst>
                                </p:cTn>
                              </p:par>
                              <p:par>
                                <p:cTn id="32" presetID="9" presetClass="emph" presetSubtype="0" nodeType="withEffect">
                                  <p:stCondLst>
                                    <p:cond delay="0"/>
                                  </p:stCondLst>
                                  <p:childTnLst>
                                    <p:set>
                                      <p:cBhvr rctx="PPT">
                                        <p:cTn id="33" dur="indefinite"/>
                                        <p:tgtEl>
                                          <p:spTgt spid="146"/>
                                        </p:tgtEl>
                                        <p:attrNameLst>
                                          <p:attrName>style.opacity</p:attrName>
                                        </p:attrNameLst>
                                      </p:cBhvr>
                                      <p:to>
                                        <p:strVal val="0.25"/>
                                      </p:to>
                                    </p:set>
                                    <p:animEffect filter="image" prLst="opacity: 0.25">
                                      <p:cBhvr rctx="IE">
                                        <p:cTn id="34" dur="indefinite"/>
                                        <p:tgtEl>
                                          <p:spTgt spid="146"/>
                                        </p:tgtEl>
                                      </p:cBhvr>
                                    </p:animEffect>
                                  </p:childTnLst>
                                </p:cTn>
                              </p:par>
                              <p:par>
                                <p:cTn id="35" presetID="9" presetClass="emph" presetSubtype="0" nodeType="withEffect">
                                  <p:stCondLst>
                                    <p:cond delay="0"/>
                                  </p:stCondLst>
                                  <p:childTnLst>
                                    <p:set>
                                      <p:cBhvr rctx="PPT">
                                        <p:cTn id="36" dur="indefinite"/>
                                        <p:tgtEl>
                                          <p:spTgt spid="147"/>
                                        </p:tgtEl>
                                        <p:attrNameLst>
                                          <p:attrName>style.opacity</p:attrName>
                                        </p:attrNameLst>
                                      </p:cBhvr>
                                      <p:to>
                                        <p:strVal val="0.25"/>
                                      </p:to>
                                    </p:set>
                                    <p:animEffect filter="image" prLst="opacity: 0.25">
                                      <p:cBhvr rctx="IE">
                                        <p:cTn id="37" dur="indefinite"/>
                                        <p:tgtEl>
                                          <p:spTgt spid="147"/>
                                        </p:tgtEl>
                                      </p:cBhvr>
                                    </p:animEffect>
                                  </p:childTnLst>
                                </p:cTn>
                              </p:par>
                              <p:par>
                                <p:cTn id="38" presetID="9" presetClass="emph" presetSubtype="0" nodeType="withEffect">
                                  <p:stCondLst>
                                    <p:cond delay="0"/>
                                  </p:stCondLst>
                                  <p:childTnLst>
                                    <p:set>
                                      <p:cBhvr rctx="PPT">
                                        <p:cTn id="39" dur="indefinite"/>
                                        <p:tgtEl>
                                          <p:spTgt spid="149"/>
                                        </p:tgtEl>
                                        <p:attrNameLst>
                                          <p:attrName>style.opacity</p:attrName>
                                        </p:attrNameLst>
                                      </p:cBhvr>
                                      <p:to>
                                        <p:strVal val="0.25"/>
                                      </p:to>
                                    </p:set>
                                    <p:animEffect filter="image" prLst="opacity: 0.25">
                                      <p:cBhvr rctx="IE">
                                        <p:cTn id="40" dur="indefinite"/>
                                        <p:tgtEl>
                                          <p:spTgt spid="149"/>
                                        </p:tgtEl>
                                      </p:cBhvr>
                                    </p:animEffect>
                                  </p:childTnLst>
                                </p:cTn>
                              </p:par>
                              <p:par>
                                <p:cTn id="41" presetID="9" presetClass="emph" presetSubtype="0" nodeType="withEffect">
                                  <p:stCondLst>
                                    <p:cond delay="0"/>
                                  </p:stCondLst>
                                  <p:childTnLst>
                                    <p:set>
                                      <p:cBhvr rctx="PPT">
                                        <p:cTn id="42" dur="indefinite"/>
                                        <p:tgtEl>
                                          <p:spTgt spid="150"/>
                                        </p:tgtEl>
                                        <p:attrNameLst>
                                          <p:attrName>style.opacity</p:attrName>
                                        </p:attrNameLst>
                                      </p:cBhvr>
                                      <p:to>
                                        <p:strVal val="0.25"/>
                                      </p:to>
                                    </p:set>
                                    <p:animEffect filter="image" prLst="opacity: 0.25">
                                      <p:cBhvr rctx="IE">
                                        <p:cTn id="43" dur="indefinite"/>
                                        <p:tgtEl>
                                          <p:spTgt spid="150"/>
                                        </p:tgtEl>
                                      </p:cBhvr>
                                    </p:animEffect>
                                  </p:childTnLst>
                                </p:cTn>
                              </p:par>
                              <p:par>
                                <p:cTn id="44" presetID="9" presetClass="emph" presetSubtype="0" nodeType="withEffect">
                                  <p:stCondLst>
                                    <p:cond delay="0"/>
                                  </p:stCondLst>
                                  <p:childTnLst>
                                    <p:set>
                                      <p:cBhvr rctx="PPT">
                                        <p:cTn id="45" dur="indefinite"/>
                                        <p:tgtEl>
                                          <p:spTgt spid="152"/>
                                        </p:tgtEl>
                                        <p:attrNameLst>
                                          <p:attrName>style.opacity</p:attrName>
                                        </p:attrNameLst>
                                      </p:cBhvr>
                                      <p:to>
                                        <p:strVal val="0.25"/>
                                      </p:to>
                                    </p:set>
                                    <p:animEffect filter="image" prLst="opacity: 0.25">
                                      <p:cBhvr rctx="IE">
                                        <p:cTn id="46" dur="indefinite"/>
                                        <p:tgtEl>
                                          <p:spTgt spid="152"/>
                                        </p:tgtEl>
                                      </p:cBhvr>
                                    </p:animEffect>
                                  </p:childTnLst>
                                </p:cTn>
                              </p:par>
                              <p:par>
                                <p:cTn id="47" presetID="9" presetClass="emph" presetSubtype="0" nodeType="withEffect">
                                  <p:stCondLst>
                                    <p:cond delay="0"/>
                                  </p:stCondLst>
                                  <p:childTnLst>
                                    <p:set>
                                      <p:cBhvr rctx="PPT">
                                        <p:cTn id="48" dur="indefinite"/>
                                        <p:tgtEl>
                                          <p:spTgt spid="153"/>
                                        </p:tgtEl>
                                        <p:attrNameLst>
                                          <p:attrName>style.opacity</p:attrName>
                                        </p:attrNameLst>
                                      </p:cBhvr>
                                      <p:to>
                                        <p:strVal val="0.25"/>
                                      </p:to>
                                    </p:set>
                                    <p:animEffect filter="image" prLst="opacity: 0.25">
                                      <p:cBhvr rctx="IE">
                                        <p:cTn id="49" dur="indefinite"/>
                                        <p:tgtEl>
                                          <p:spTgt spid="153"/>
                                        </p:tgtEl>
                                      </p:cBhvr>
                                    </p:animEffect>
                                  </p:childTnLst>
                                </p:cTn>
                              </p:par>
                              <p:par>
                                <p:cTn id="50" presetID="9" presetClass="emph" presetSubtype="0" nodeType="withEffect">
                                  <p:stCondLst>
                                    <p:cond delay="0"/>
                                  </p:stCondLst>
                                  <p:childTnLst>
                                    <p:set>
                                      <p:cBhvr rctx="PPT">
                                        <p:cTn id="51" dur="indefinite"/>
                                        <p:tgtEl>
                                          <p:spTgt spid="154"/>
                                        </p:tgtEl>
                                        <p:attrNameLst>
                                          <p:attrName>style.opacity</p:attrName>
                                        </p:attrNameLst>
                                      </p:cBhvr>
                                      <p:to>
                                        <p:strVal val="0.25"/>
                                      </p:to>
                                    </p:set>
                                    <p:animEffect filter="image" prLst="opacity: 0.25">
                                      <p:cBhvr rctx="IE">
                                        <p:cTn id="52" dur="indefinite"/>
                                        <p:tgtEl>
                                          <p:spTgt spid="154"/>
                                        </p:tgtEl>
                                      </p:cBhvr>
                                    </p:animEffect>
                                  </p:childTnLst>
                                </p:cTn>
                              </p:par>
                              <p:par>
                                <p:cTn id="53" presetID="9" presetClass="emph" presetSubtype="0" nodeType="withEffect">
                                  <p:stCondLst>
                                    <p:cond delay="0"/>
                                  </p:stCondLst>
                                  <p:childTnLst>
                                    <p:set>
                                      <p:cBhvr rctx="PPT">
                                        <p:cTn id="54" dur="indefinite"/>
                                        <p:tgtEl>
                                          <p:spTgt spid="155"/>
                                        </p:tgtEl>
                                        <p:attrNameLst>
                                          <p:attrName>style.opacity</p:attrName>
                                        </p:attrNameLst>
                                      </p:cBhvr>
                                      <p:to>
                                        <p:strVal val="0.25"/>
                                      </p:to>
                                    </p:set>
                                    <p:animEffect filter="image" prLst="opacity: 0.25">
                                      <p:cBhvr rctx="IE">
                                        <p:cTn id="55" dur="indefinite"/>
                                        <p:tgtEl>
                                          <p:spTgt spid="155"/>
                                        </p:tgtEl>
                                      </p:cBhvr>
                                    </p:animEffect>
                                  </p:childTnLst>
                                </p:cTn>
                              </p:par>
                              <p:par>
                                <p:cTn id="56" presetID="9" presetClass="emph" presetSubtype="0" nodeType="withEffect">
                                  <p:stCondLst>
                                    <p:cond delay="0"/>
                                  </p:stCondLst>
                                  <p:childTnLst>
                                    <p:set>
                                      <p:cBhvr rctx="PPT">
                                        <p:cTn id="57" dur="indefinite"/>
                                        <p:tgtEl>
                                          <p:spTgt spid="156"/>
                                        </p:tgtEl>
                                        <p:attrNameLst>
                                          <p:attrName>style.opacity</p:attrName>
                                        </p:attrNameLst>
                                      </p:cBhvr>
                                      <p:to>
                                        <p:strVal val="0.25"/>
                                      </p:to>
                                    </p:set>
                                    <p:animEffect filter="image" prLst="opacity: 0.25">
                                      <p:cBhvr rctx="IE">
                                        <p:cTn id="58" dur="indefinite"/>
                                        <p:tgtEl>
                                          <p:spTgt spid="156"/>
                                        </p:tgtEl>
                                      </p:cBhvr>
                                    </p:animEffect>
                                  </p:childTnLst>
                                </p:cTn>
                              </p:par>
                              <p:par>
                                <p:cTn id="59" presetID="9" presetClass="emph" presetSubtype="0" nodeType="withEffect">
                                  <p:stCondLst>
                                    <p:cond delay="0"/>
                                  </p:stCondLst>
                                  <p:childTnLst>
                                    <p:set>
                                      <p:cBhvr rctx="PPT">
                                        <p:cTn id="60" dur="indefinite"/>
                                        <p:tgtEl>
                                          <p:spTgt spid="159"/>
                                        </p:tgtEl>
                                        <p:attrNameLst>
                                          <p:attrName>style.opacity</p:attrName>
                                        </p:attrNameLst>
                                      </p:cBhvr>
                                      <p:to>
                                        <p:strVal val="0.25"/>
                                      </p:to>
                                    </p:set>
                                    <p:animEffect filter="image" prLst="opacity: 0.25">
                                      <p:cBhvr rctx="IE">
                                        <p:cTn id="61" dur="indefinite"/>
                                        <p:tgtEl>
                                          <p:spTgt spid="159"/>
                                        </p:tgtEl>
                                      </p:cBhvr>
                                    </p:animEffect>
                                  </p:childTnLst>
                                </p:cTn>
                              </p:par>
                              <p:par>
                                <p:cTn id="62" presetID="9" presetClass="emph" presetSubtype="0" nodeType="withEffect">
                                  <p:stCondLst>
                                    <p:cond delay="0"/>
                                  </p:stCondLst>
                                  <p:childTnLst>
                                    <p:set>
                                      <p:cBhvr rctx="PPT">
                                        <p:cTn id="63" dur="indefinite"/>
                                        <p:tgtEl>
                                          <p:spTgt spid="160"/>
                                        </p:tgtEl>
                                        <p:attrNameLst>
                                          <p:attrName>style.opacity</p:attrName>
                                        </p:attrNameLst>
                                      </p:cBhvr>
                                      <p:to>
                                        <p:strVal val="0.25"/>
                                      </p:to>
                                    </p:set>
                                    <p:animEffect filter="image" prLst="opacity: 0.25">
                                      <p:cBhvr rctx="IE">
                                        <p:cTn id="64" dur="indefinite"/>
                                        <p:tgtEl>
                                          <p:spTgt spid="160"/>
                                        </p:tgtEl>
                                      </p:cBhvr>
                                    </p:animEffect>
                                  </p:childTnLst>
                                </p:cTn>
                              </p:par>
                              <p:par>
                                <p:cTn id="65" presetID="9" presetClass="emph" presetSubtype="0" nodeType="withEffect">
                                  <p:stCondLst>
                                    <p:cond delay="0"/>
                                  </p:stCondLst>
                                  <p:childTnLst>
                                    <p:set>
                                      <p:cBhvr rctx="PPT">
                                        <p:cTn id="66" dur="indefinite"/>
                                        <p:tgtEl>
                                          <p:spTgt spid="162"/>
                                        </p:tgtEl>
                                        <p:attrNameLst>
                                          <p:attrName>style.opacity</p:attrName>
                                        </p:attrNameLst>
                                      </p:cBhvr>
                                      <p:to>
                                        <p:strVal val="0.25"/>
                                      </p:to>
                                    </p:set>
                                    <p:animEffect filter="image" prLst="opacity: 0.25">
                                      <p:cBhvr rctx="IE">
                                        <p:cTn id="67" dur="indefinite"/>
                                        <p:tgtEl>
                                          <p:spTgt spid="162"/>
                                        </p:tgtEl>
                                      </p:cBhvr>
                                    </p:animEffect>
                                  </p:childTnLst>
                                </p:cTn>
                              </p:par>
                              <p:par>
                                <p:cTn id="68" presetID="9" presetClass="emph" presetSubtype="0" nodeType="withEffect">
                                  <p:stCondLst>
                                    <p:cond delay="0"/>
                                  </p:stCondLst>
                                  <p:childTnLst>
                                    <p:set>
                                      <p:cBhvr rctx="PPT">
                                        <p:cTn id="69" dur="indefinite"/>
                                        <p:tgtEl>
                                          <p:spTgt spid="163"/>
                                        </p:tgtEl>
                                        <p:attrNameLst>
                                          <p:attrName>style.opacity</p:attrName>
                                        </p:attrNameLst>
                                      </p:cBhvr>
                                      <p:to>
                                        <p:strVal val="0.25"/>
                                      </p:to>
                                    </p:set>
                                    <p:animEffect filter="image" prLst="opacity: 0.25">
                                      <p:cBhvr rctx="IE">
                                        <p:cTn id="70" dur="indefinite"/>
                                        <p:tgtEl>
                                          <p:spTgt spid="163"/>
                                        </p:tgtEl>
                                      </p:cBhvr>
                                    </p:animEffect>
                                  </p:childTnLst>
                                </p:cTn>
                              </p:par>
                              <p:par>
                                <p:cTn id="71" presetID="9" presetClass="emph" presetSubtype="0" nodeType="withEffect">
                                  <p:stCondLst>
                                    <p:cond delay="0"/>
                                  </p:stCondLst>
                                  <p:childTnLst>
                                    <p:set>
                                      <p:cBhvr rctx="PPT">
                                        <p:cTn id="72" dur="indefinite"/>
                                        <p:tgtEl>
                                          <p:spTgt spid="164"/>
                                        </p:tgtEl>
                                        <p:attrNameLst>
                                          <p:attrName>style.opacity</p:attrName>
                                        </p:attrNameLst>
                                      </p:cBhvr>
                                      <p:to>
                                        <p:strVal val="0.25"/>
                                      </p:to>
                                    </p:set>
                                    <p:animEffect filter="image" prLst="opacity: 0.25">
                                      <p:cBhvr rctx="IE">
                                        <p:cTn id="73" dur="indefinite"/>
                                        <p:tgtEl>
                                          <p:spTgt spid="164"/>
                                        </p:tgtEl>
                                      </p:cBhvr>
                                    </p:animEffect>
                                  </p:childTnLst>
                                </p:cTn>
                              </p:par>
                              <p:par>
                                <p:cTn id="74" presetID="9" presetClass="emph" presetSubtype="0" nodeType="withEffect">
                                  <p:stCondLst>
                                    <p:cond delay="0"/>
                                  </p:stCondLst>
                                  <p:childTnLst>
                                    <p:set>
                                      <p:cBhvr rctx="PPT">
                                        <p:cTn id="75" dur="indefinite"/>
                                        <p:tgtEl>
                                          <p:spTgt spid="166"/>
                                        </p:tgtEl>
                                        <p:attrNameLst>
                                          <p:attrName>style.opacity</p:attrName>
                                        </p:attrNameLst>
                                      </p:cBhvr>
                                      <p:to>
                                        <p:strVal val="0.25"/>
                                      </p:to>
                                    </p:set>
                                    <p:animEffect filter="image" prLst="opacity: 0.25">
                                      <p:cBhvr rctx="IE">
                                        <p:cTn id="76" dur="indefinite"/>
                                        <p:tgtEl>
                                          <p:spTgt spid="166"/>
                                        </p:tgtEl>
                                      </p:cBhvr>
                                    </p:animEffect>
                                  </p:childTnLst>
                                </p:cTn>
                              </p:par>
                              <p:par>
                                <p:cTn id="77" presetID="9" presetClass="emph" presetSubtype="0" nodeType="withEffect">
                                  <p:stCondLst>
                                    <p:cond delay="0"/>
                                  </p:stCondLst>
                                  <p:childTnLst>
                                    <p:set>
                                      <p:cBhvr rctx="PPT">
                                        <p:cTn id="78" dur="indefinite"/>
                                        <p:tgtEl>
                                          <p:spTgt spid="167"/>
                                        </p:tgtEl>
                                        <p:attrNameLst>
                                          <p:attrName>style.opacity</p:attrName>
                                        </p:attrNameLst>
                                      </p:cBhvr>
                                      <p:to>
                                        <p:strVal val="0.25"/>
                                      </p:to>
                                    </p:set>
                                    <p:animEffect filter="image" prLst="opacity: 0.25">
                                      <p:cBhvr rctx="IE">
                                        <p:cTn id="79" dur="indefinite"/>
                                        <p:tgtEl>
                                          <p:spTgt spid="167"/>
                                        </p:tgtEl>
                                      </p:cBhvr>
                                    </p:animEffect>
                                  </p:childTnLst>
                                </p:cTn>
                              </p:par>
                              <p:par>
                                <p:cTn id="80" presetID="9" presetClass="emph" presetSubtype="0" nodeType="withEffect">
                                  <p:stCondLst>
                                    <p:cond delay="0"/>
                                  </p:stCondLst>
                                  <p:childTnLst>
                                    <p:set>
                                      <p:cBhvr rctx="PPT">
                                        <p:cTn id="81" dur="indefinite"/>
                                        <p:tgtEl>
                                          <p:spTgt spid="168"/>
                                        </p:tgtEl>
                                        <p:attrNameLst>
                                          <p:attrName>style.opacity</p:attrName>
                                        </p:attrNameLst>
                                      </p:cBhvr>
                                      <p:to>
                                        <p:strVal val="0.25"/>
                                      </p:to>
                                    </p:set>
                                    <p:animEffect filter="image" prLst="opacity: 0.25">
                                      <p:cBhvr rctx="IE">
                                        <p:cTn id="82" dur="indefinite"/>
                                        <p:tgtEl>
                                          <p:spTgt spid="168"/>
                                        </p:tgtEl>
                                      </p:cBhvr>
                                    </p:animEffect>
                                  </p:childTnLst>
                                </p:cTn>
                              </p:par>
                              <p:par>
                                <p:cTn id="83" presetID="9" presetClass="emph" presetSubtype="0" nodeType="withEffect">
                                  <p:stCondLst>
                                    <p:cond delay="0"/>
                                  </p:stCondLst>
                                  <p:childTnLst>
                                    <p:set>
                                      <p:cBhvr rctx="PPT">
                                        <p:cTn id="84" dur="indefinite"/>
                                        <p:tgtEl>
                                          <p:spTgt spid="169"/>
                                        </p:tgtEl>
                                        <p:attrNameLst>
                                          <p:attrName>style.opacity</p:attrName>
                                        </p:attrNameLst>
                                      </p:cBhvr>
                                      <p:to>
                                        <p:strVal val="0.25"/>
                                      </p:to>
                                    </p:set>
                                    <p:animEffect filter="image" prLst="opacity: 0.25">
                                      <p:cBhvr rctx="IE">
                                        <p:cTn id="85" dur="indefinite"/>
                                        <p:tgtEl>
                                          <p:spTgt spid="169"/>
                                        </p:tgtEl>
                                      </p:cBhvr>
                                    </p:animEffect>
                                  </p:childTnLst>
                                </p:cTn>
                              </p:par>
                              <p:par>
                                <p:cTn id="86" presetID="9" presetClass="emph" presetSubtype="0" nodeType="withEffect">
                                  <p:stCondLst>
                                    <p:cond delay="0"/>
                                  </p:stCondLst>
                                  <p:childTnLst>
                                    <p:set>
                                      <p:cBhvr rctx="PPT">
                                        <p:cTn id="87" dur="indefinite"/>
                                        <p:tgtEl>
                                          <p:spTgt spid="172"/>
                                        </p:tgtEl>
                                        <p:attrNameLst>
                                          <p:attrName>style.opacity</p:attrName>
                                        </p:attrNameLst>
                                      </p:cBhvr>
                                      <p:to>
                                        <p:strVal val="0.25"/>
                                      </p:to>
                                    </p:set>
                                    <p:animEffect filter="image" prLst="opacity: 0.25">
                                      <p:cBhvr rctx="IE">
                                        <p:cTn id="88" dur="indefinite"/>
                                        <p:tgtEl>
                                          <p:spTgt spid="172"/>
                                        </p:tgtEl>
                                      </p:cBhvr>
                                    </p:animEffect>
                                  </p:childTnLst>
                                </p:cTn>
                              </p:par>
                              <p:par>
                                <p:cTn id="89" presetID="9" presetClass="emph" presetSubtype="0" nodeType="withEffect">
                                  <p:stCondLst>
                                    <p:cond delay="0"/>
                                  </p:stCondLst>
                                  <p:childTnLst>
                                    <p:set>
                                      <p:cBhvr rctx="PPT">
                                        <p:cTn id="90" dur="indefinite"/>
                                        <p:tgtEl>
                                          <p:spTgt spid="174"/>
                                        </p:tgtEl>
                                        <p:attrNameLst>
                                          <p:attrName>style.opacity</p:attrName>
                                        </p:attrNameLst>
                                      </p:cBhvr>
                                      <p:to>
                                        <p:strVal val="0.25"/>
                                      </p:to>
                                    </p:set>
                                    <p:animEffect filter="image" prLst="opacity: 0.25">
                                      <p:cBhvr rctx="IE">
                                        <p:cTn id="91" dur="indefinite"/>
                                        <p:tgtEl>
                                          <p:spTgt spid="174"/>
                                        </p:tgtEl>
                                      </p:cBhvr>
                                    </p:animEffect>
                                  </p:childTnLst>
                                </p:cTn>
                              </p:par>
                              <p:par>
                                <p:cTn id="92" presetID="9" presetClass="emph" presetSubtype="0" nodeType="withEffect">
                                  <p:stCondLst>
                                    <p:cond delay="0"/>
                                  </p:stCondLst>
                                  <p:childTnLst>
                                    <p:set>
                                      <p:cBhvr rctx="PPT">
                                        <p:cTn id="93" dur="indefinite"/>
                                        <p:tgtEl>
                                          <p:spTgt spid="171"/>
                                        </p:tgtEl>
                                        <p:attrNameLst>
                                          <p:attrName>style.opacity</p:attrName>
                                        </p:attrNameLst>
                                      </p:cBhvr>
                                      <p:to>
                                        <p:strVal val="0.25"/>
                                      </p:to>
                                    </p:set>
                                    <p:animEffect filter="image" prLst="opacity: 0.25">
                                      <p:cBhvr rctx="IE">
                                        <p:cTn id="94" dur="indefinite"/>
                                        <p:tgtEl>
                                          <p:spTgt spid="171"/>
                                        </p:tgtEl>
                                      </p:cBhvr>
                                    </p:animEffect>
                                  </p:childTnLst>
                                </p:cTn>
                              </p:par>
                              <p:par>
                                <p:cTn id="95" presetID="9" presetClass="emph" presetSubtype="0" nodeType="withEffect">
                                  <p:stCondLst>
                                    <p:cond delay="0"/>
                                  </p:stCondLst>
                                  <p:childTnLst>
                                    <p:set>
                                      <p:cBhvr rctx="PPT">
                                        <p:cTn id="96" dur="indefinite"/>
                                        <p:tgtEl>
                                          <p:spTgt spid="170"/>
                                        </p:tgtEl>
                                        <p:attrNameLst>
                                          <p:attrName>style.opacity</p:attrName>
                                        </p:attrNameLst>
                                      </p:cBhvr>
                                      <p:to>
                                        <p:strVal val="0.25"/>
                                      </p:to>
                                    </p:set>
                                    <p:animEffect filter="image" prLst="opacity: 0.25">
                                      <p:cBhvr rctx="IE">
                                        <p:cTn id="97" dur="indefinite"/>
                                        <p:tgtEl>
                                          <p:spTgt spid="170"/>
                                        </p:tgtEl>
                                      </p:cBhvr>
                                    </p:animEffect>
                                  </p:childTnLst>
                                </p:cTn>
                              </p:par>
                              <p:par>
                                <p:cTn id="98" presetID="9" presetClass="emph" presetSubtype="0" nodeType="withEffect">
                                  <p:stCondLst>
                                    <p:cond delay="0"/>
                                  </p:stCondLst>
                                  <p:childTnLst>
                                    <p:set>
                                      <p:cBhvr rctx="PPT">
                                        <p:cTn id="99" dur="indefinite"/>
                                        <p:tgtEl>
                                          <p:spTgt spid="165"/>
                                        </p:tgtEl>
                                        <p:attrNameLst>
                                          <p:attrName>style.opacity</p:attrName>
                                        </p:attrNameLst>
                                      </p:cBhvr>
                                      <p:to>
                                        <p:strVal val="0.25"/>
                                      </p:to>
                                    </p:set>
                                    <p:animEffect filter="image" prLst="opacity: 0.25">
                                      <p:cBhvr rctx="IE">
                                        <p:cTn id="100" dur="indefinite"/>
                                        <p:tgtEl>
                                          <p:spTgt spid="165"/>
                                        </p:tgtEl>
                                      </p:cBhvr>
                                    </p:animEffect>
                                  </p:childTnLst>
                                </p:cTn>
                              </p:par>
                              <p:par>
                                <p:cTn id="101" presetID="9" presetClass="emph" presetSubtype="0" nodeType="withEffect">
                                  <p:stCondLst>
                                    <p:cond delay="0"/>
                                  </p:stCondLst>
                                  <p:childTnLst>
                                    <p:set>
                                      <p:cBhvr rctx="PPT">
                                        <p:cTn id="102" dur="indefinite"/>
                                        <p:tgtEl>
                                          <p:spTgt spid="157"/>
                                        </p:tgtEl>
                                        <p:attrNameLst>
                                          <p:attrName>style.opacity</p:attrName>
                                        </p:attrNameLst>
                                      </p:cBhvr>
                                      <p:to>
                                        <p:strVal val="0.25"/>
                                      </p:to>
                                    </p:set>
                                    <p:animEffect filter="image" prLst="opacity: 0.25">
                                      <p:cBhvr rctx="IE">
                                        <p:cTn id="103" dur="indefinite"/>
                                        <p:tgtEl>
                                          <p:spTgt spid="157"/>
                                        </p:tgtEl>
                                      </p:cBhvr>
                                    </p:animEffect>
                                  </p:childTnLst>
                                </p:cTn>
                              </p:par>
                              <p:par>
                                <p:cTn id="104" presetID="9" presetClass="emph" presetSubtype="0" nodeType="withEffect">
                                  <p:stCondLst>
                                    <p:cond delay="0"/>
                                  </p:stCondLst>
                                  <p:childTnLst>
                                    <p:set>
                                      <p:cBhvr rctx="PPT">
                                        <p:cTn id="105" dur="indefinite"/>
                                        <p:tgtEl>
                                          <p:spTgt spid="142"/>
                                        </p:tgtEl>
                                        <p:attrNameLst>
                                          <p:attrName>style.opacity</p:attrName>
                                        </p:attrNameLst>
                                      </p:cBhvr>
                                      <p:to>
                                        <p:strVal val="0.25"/>
                                      </p:to>
                                    </p:set>
                                    <p:animEffect filter="image" prLst="opacity: 0.25">
                                      <p:cBhvr rctx="IE">
                                        <p:cTn id="106" dur="indefinite"/>
                                        <p:tgtEl>
                                          <p:spTgt spid="142"/>
                                        </p:tgtEl>
                                      </p:cBhvr>
                                    </p:animEffect>
                                  </p:childTnLst>
                                </p:cTn>
                              </p:par>
                              <p:par>
                                <p:cTn id="107" presetID="9" presetClass="emph" presetSubtype="0" nodeType="withEffect">
                                  <p:stCondLst>
                                    <p:cond delay="0"/>
                                  </p:stCondLst>
                                  <p:childTnLst>
                                    <p:set>
                                      <p:cBhvr rctx="PPT">
                                        <p:cTn id="108" dur="indefinite"/>
                                        <p:tgtEl>
                                          <p:spTgt spid="151"/>
                                        </p:tgtEl>
                                        <p:attrNameLst>
                                          <p:attrName>style.opacity</p:attrName>
                                        </p:attrNameLst>
                                      </p:cBhvr>
                                      <p:to>
                                        <p:strVal val="0.25"/>
                                      </p:to>
                                    </p:set>
                                    <p:animEffect filter="image" prLst="opacity: 0.25">
                                      <p:cBhvr rctx="IE">
                                        <p:cTn id="109" dur="indefinite"/>
                                        <p:tgtEl>
                                          <p:spTgt spid="151"/>
                                        </p:tgtEl>
                                      </p:cBhvr>
                                    </p:animEffect>
                                  </p:childTnLst>
                                </p:cTn>
                              </p:par>
                              <p:par>
                                <p:cTn id="110" presetID="9" presetClass="emph" presetSubtype="0" nodeType="withEffect">
                                  <p:stCondLst>
                                    <p:cond delay="0"/>
                                  </p:stCondLst>
                                  <p:childTnLst>
                                    <p:set>
                                      <p:cBhvr rctx="PPT">
                                        <p:cTn id="111" dur="indefinite"/>
                                        <p:tgtEl>
                                          <p:spTgt spid="9"/>
                                        </p:tgtEl>
                                        <p:attrNameLst>
                                          <p:attrName>style.opacity</p:attrName>
                                        </p:attrNameLst>
                                      </p:cBhvr>
                                      <p:to>
                                        <p:strVal val="0.5"/>
                                      </p:to>
                                    </p:set>
                                    <p:animEffect filter="image" prLst="opacity: 0.5">
                                      <p:cBhvr rctx="IE">
                                        <p:cTn id="112" dur="indefinite"/>
                                        <p:tgtEl>
                                          <p:spTgt spid="9"/>
                                        </p:tgtEl>
                                      </p:cBhvr>
                                    </p:animEffect>
                                  </p:childTnLst>
                                </p:cTn>
                              </p:par>
                              <p:par>
                                <p:cTn id="113" presetID="9" presetClass="emph" presetSubtype="0" nodeType="withEffect">
                                  <p:stCondLst>
                                    <p:cond delay="0"/>
                                  </p:stCondLst>
                                  <p:childTnLst>
                                    <p:set>
                                      <p:cBhvr rctx="PPT">
                                        <p:cTn id="114" dur="indefinite"/>
                                        <p:tgtEl>
                                          <p:spTgt spid="22"/>
                                        </p:tgtEl>
                                        <p:attrNameLst>
                                          <p:attrName>style.opacity</p:attrName>
                                        </p:attrNameLst>
                                      </p:cBhvr>
                                      <p:to>
                                        <p:strVal val="0.5"/>
                                      </p:to>
                                    </p:set>
                                    <p:animEffect filter="image" prLst="opacity: 0.5">
                                      <p:cBhvr rctx="IE">
                                        <p:cTn id="115" dur="indefinite"/>
                                        <p:tgtEl>
                                          <p:spTgt spid="22"/>
                                        </p:tgtEl>
                                      </p:cBhvr>
                                    </p:animEffect>
                                  </p:childTnLst>
                                </p:cTn>
                              </p:par>
                              <p:par>
                                <p:cTn id="116" presetID="9" presetClass="emph" presetSubtype="0" nodeType="withEffect">
                                  <p:stCondLst>
                                    <p:cond delay="0"/>
                                  </p:stCondLst>
                                  <p:childTnLst>
                                    <p:set>
                                      <p:cBhvr rctx="PPT">
                                        <p:cTn id="117" dur="indefinite"/>
                                        <p:tgtEl>
                                          <p:spTgt spid="17"/>
                                        </p:tgtEl>
                                        <p:attrNameLst>
                                          <p:attrName>style.opacity</p:attrName>
                                        </p:attrNameLst>
                                      </p:cBhvr>
                                      <p:to>
                                        <p:strVal val="0.5"/>
                                      </p:to>
                                    </p:set>
                                    <p:animEffect filter="image" prLst="opacity: 0.5">
                                      <p:cBhvr rctx="IE">
                                        <p:cTn id="118" dur="indefinite"/>
                                        <p:tgtEl>
                                          <p:spTgt spid="17"/>
                                        </p:tgtEl>
                                      </p:cBhvr>
                                    </p:animEffect>
                                  </p:childTnLst>
                                </p:cTn>
                              </p:par>
                              <p:par>
                                <p:cTn id="119" presetID="9" presetClass="emph" presetSubtype="0" nodeType="withEffect">
                                  <p:stCondLst>
                                    <p:cond delay="0"/>
                                  </p:stCondLst>
                                  <p:childTnLst>
                                    <p:set>
                                      <p:cBhvr rctx="PPT">
                                        <p:cTn id="120" dur="indefinite"/>
                                        <p:tgtEl>
                                          <p:spTgt spid="18"/>
                                        </p:tgtEl>
                                        <p:attrNameLst>
                                          <p:attrName>style.opacity</p:attrName>
                                        </p:attrNameLst>
                                      </p:cBhvr>
                                      <p:to>
                                        <p:strVal val="0.5"/>
                                      </p:to>
                                    </p:set>
                                    <p:animEffect filter="image" prLst="opacity: 0.5">
                                      <p:cBhvr rctx="IE">
                                        <p:cTn id="121" dur="indefinite"/>
                                        <p:tgtEl>
                                          <p:spTgt spid="18"/>
                                        </p:tgtEl>
                                      </p:cBhvr>
                                    </p:animEffect>
                                  </p:childTnLst>
                                </p:cTn>
                              </p:par>
                              <p:par>
                                <p:cTn id="122" presetID="9" presetClass="emph" presetSubtype="0" nodeType="withEffect">
                                  <p:stCondLst>
                                    <p:cond delay="0"/>
                                  </p:stCondLst>
                                  <p:childTnLst>
                                    <p:set>
                                      <p:cBhvr rctx="PPT">
                                        <p:cTn id="123" dur="indefinite"/>
                                        <p:tgtEl>
                                          <p:spTgt spid="6"/>
                                        </p:tgtEl>
                                        <p:attrNameLst>
                                          <p:attrName>style.opacity</p:attrName>
                                        </p:attrNameLst>
                                      </p:cBhvr>
                                      <p:to>
                                        <p:strVal val="0.5"/>
                                      </p:to>
                                    </p:set>
                                    <p:animEffect filter="image" prLst="opacity: 0.5">
                                      <p:cBhvr rctx="IE">
                                        <p:cTn id="124" dur="indefinite"/>
                                        <p:tgtEl>
                                          <p:spTgt spid="6"/>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94">
                                            <p:txEl>
                                              <p:pRg st="0" end="0"/>
                                            </p:txEl>
                                          </p:spTgt>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3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371270" y="1600202"/>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8305800" cy="1143000"/>
          </a:xfrm>
        </p:spPr>
        <p:txBody>
          <a:bodyPr/>
          <a:lstStyle/>
          <a:p>
            <a:r>
              <a:rPr lang="en-US" dirty="0" smtClean="0"/>
              <a:t>Need for Anonymity</a:t>
            </a:r>
            <a:endParaRPr lang="en-US" dirty="0"/>
          </a:p>
        </p:txBody>
      </p:sp>
      <p:pic>
        <p:nvPicPr>
          <p:cNvPr id="1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4156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5045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429669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446569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9325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40386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42075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331186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26670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8359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204267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221167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7845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95357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16764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310449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039538" y="5725180"/>
            <a:ext cx="1359668" cy="523220"/>
          </a:xfrm>
          <a:prstGeom prst="rect">
            <a:avLst/>
          </a:prstGeom>
          <a:noFill/>
        </p:spPr>
        <p:txBody>
          <a:bodyPr wrap="none" rtlCol="0">
            <a:spAutoFit/>
          </a:bodyPr>
          <a:lstStyle/>
          <a:p>
            <a:r>
              <a:rPr lang="en-US" sz="2800" b="1" dirty="0" err="1" smtClean="0"/>
              <a:t>Fun</a:t>
            </a:r>
            <a:r>
              <a:rPr lang="en-US" sz="2800" dirty="0" err="1" smtClean="0"/>
              <a:t>land</a:t>
            </a:r>
            <a:endParaRPr lang="en-US" sz="2800" dirty="0"/>
          </a:p>
        </p:txBody>
      </p:sp>
      <p:cxnSp>
        <p:nvCxnSpPr>
          <p:cNvPr id="34" name="Straight Arrow Connector 33"/>
          <p:cNvCxnSpPr/>
          <p:nvPr/>
        </p:nvCxnSpPr>
        <p:spPr>
          <a:xfrm>
            <a:off x="2376488" y="3581400"/>
            <a:ext cx="39481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7" name="Picture 2" descr="C:\Documents and Settings\Dedis\Desktop\Twitter-Logo-Icon-by-Jon-Bennallick-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9515" y="2130384"/>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Documents and Settings\Dedis\Desktop\facebook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3646" y="3259127"/>
            <a:ext cx="700379"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Documents and Settings\Dedis\Desktop\youtube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560" y="4468316"/>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ular Callout 40"/>
          <p:cNvSpPr/>
          <p:nvPr/>
        </p:nvSpPr>
        <p:spPr>
          <a:xfrm>
            <a:off x="7053835" y="606962"/>
            <a:ext cx="1916474" cy="914400"/>
          </a:xfrm>
          <a:prstGeom prst="wedgeRoundRectCallout">
            <a:avLst>
              <a:gd name="adj1" fmla="val -52813"/>
              <a:gd name="adj2" fmla="val 144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42" name="Rounded Rectangle 41"/>
          <p:cNvSpPr/>
          <p:nvPr/>
        </p:nvSpPr>
        <p:spPr>
          <a:xfrm>
            <a:off x="5943600" y="1600202"/>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171692" y="5725180"/>
            <a:ext cx="1800108" cy="523220"/>
          </a:xfrm>
          <a:prstGeom prst="rect">
            <a:avLst/>
          </a:prstGeom>
          <a:noFill/>
        </p:spPr>
        <p:txBody>
          <a:bodyPr wrap="none" rtlCol="0">
            <a:spAutoFit/>
          </a:bodyPr>
          <a:lstStyle/>
          <a:p>
            <a:r>
              <a:rPr lang="en-US" sz="2800" dirty="0" err="1" smtClean="0"/>
              <a:t>No</a:t>
            </a:r>
            <a:r>
              <a:rPr lang="en-US" sz="2800" b="1" dirty="0" err="1" smtClean="0"/>
              <a:t>fun</a:t>
            </a:r>
            <a:r>
              <a:rPr lang="en-US" sz="2800" dirty="0" err="1" smtClean="0"/>
              <a:t>istan</a:t>
            </a:r>
            <a:endParaRPr lang="en-US" sz="2800" dirty="0"/>
          </a:p>
        </p:txBody>
      </p:sp>
      <p:cxnSp>
        <p:nvCxnSpPr>
          <p:cNvPr id="39" name="Straight Arrow Connector 38"/>
          <p:cNvCxnSpPr/>
          <p:nvPr/>
        </p:nvCxnSpPr>
        <p:spPr>
          <a:xfrm>
            <a:off x="2411159" y="3029495"/>
            <a:ext cx="851153" cy="55190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501369" y="3581400"/>
            <a:ext cx="747990" cy="53340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59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Table 95"/>
          <p:cNvGraphicFramePr>
            <a:graphicFrameLocks noGrp="1"/>
          </p:cNvGraphicFramePr>
          <p:nvPr>
            <p:extLst>
              <p:ext uri="{D42A27DB-BD31-4B8C-83A1-F6EECF244321}">
                <p14:modId xmlns:p14="http://schemas.microsoft.com/office/powerpoint/2010/main" val="403569233"/>
              </p:ext>
            </p:extLst>
          </p:nvPr>
        </p:nvGraphicFramePr>
        <p:xfrm>
          <a:off x="3136392" y="3703320"/>
          <a:ext cx="2735180" cy="1463040"/>
        </p:xfrm>
        <a:graphic>
          <a:graphicData uri="http://schemas.openxmlformats.org/drawingml/2006/table">
            <a:tbl>
              <a:tblPr bandRow="1">
                <a:tableStyleId>{5C22544A-7EE6-4342-B048-85BDC9FD1C3A}</a:tableStyleId>
              </a:tblPr>
              <a:tblGrid>
                <a:gridCol w="273518"/>
                <a:gridCol w="273518"/>
                <a:gridCol w="273518"/>
                <a:gridCol w="273518"/>
                <a:gridCol w="273518"/>
                <a:gridCol w="273518"/>
                <a:gridCol w="273518"/>
                <a:gridCol w="273518"/>
                <a:gridCol w="273518"/>
                <a:gridCol w="273518"/>
              </a:tblGrid>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a:p>
                  </a:txBody>
                  <a:tcPr>
                    <a:solidFill>
                      <a:schemeClr val="accent2"/>
                    </a:solidFill>
                  </a:tcPr>
                </a:tc>
                <a:tc>
                  <a:txBody>
                    <a:bodyPr/>
                    <a:lstStyle/>
                    <a:p>
                      <a:endParaRPr lang="en-US" sz="100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bl>
          </a:graphicData>
        </a:graphic>
      </p:graphicFrame>
      <p:sp>
        <p:nvSpPr>
          <p:cNvPr id="2" name="Title 1"/>
          <p:cNvSpPr>
            <a:spLocks noGrp="1"/>
          </p:cNvSpPr>
          <p:nvPr>
            <p:ph type="title"/>
          </p:nvPr>
        </p:nvSpPr>
        <p:spPr/>
        <p:txBody>
          <a:bodyPr/>
          <a:lstStyle/>
          <a:p>
            <a:r>
              <a:rPr lang="en-US" dirty="0" smtClean="0"/>
              <a:t>Putting It Together</a:t>
            </a:r>
            <a:endParaRPr lang="en-US" dirty="0"/>
          </a:p>
        </p:txBody>
      </p:sp>
      <p:sp>
        <p:nvSpPr>
          <p:cNvPr id="4" name="Rounded Rectangle 3"/>
          <p:cNvSpPr/>
          <p:nvPr/>
        </p:nvSpPr>
        <p:spPr>
          <a:xfrm>
            <a:off x="371270" y="9144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557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3601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108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7798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2467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352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217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6260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19811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1501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3568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5258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0987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2677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9905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186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8751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a:xfrm>
            <a:off x="3810000" y="1066800"/>
            <a:ext cx="1524000" cy="914400"/>
          </a:xfrm>
          <a:prstGeom prst="roundRect">
            <a:avLst/>
          </a:prstGeom>
          <a:solidFill>
            <a:schemeClr val="tx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Oracle</a:t>
            </a:r>
            <a:endParaRPr lang="en-US" dirty="0"/>
          </a:p>
        </p:txBody>
      </p:sp>
      <p:sp>
        <p:nvSpPr>
          <p:cNvPr id="34" name="Rounded Rectangle 33"/>
          <p:cNvSpPr/>
          <p:nvPr/>
        </p:nvSpPr>
        <p:spPr>
          <a:xfrm>
            <a:off x="3803769" y="24383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graphicFrame>
        <p:nvGraphicFramePr>
          <p:cNvPr id="92" name="Table 91"/>
          <p:cNvGraphicFramePr>
            <a:graphicFrameLocks noGrp="1"/>
          </p:cNvGraphicFramePr>
          <p:nvPr>
            <p:extLst>
              <p:ext uri="{D42A27DB-BD31-4B8C-83A1-F6EECF244321}">
                <p14:modId xmlns:p14="http://schemas.microsoft.com/office/powerpoint/2010/main" val="4026902098"/>
              </p:ext>
            </p:extLst>
          </p:nvPr>
        </p:nvGraphicFramePr>
        <p:xfrm>
          <a:off x="3132220" y="3701501"/>
          <a:ext cx="2735180" cy="1463040"/>
        </p:xfrm>
        <a:graphic>
          <a:graphicData uri="http://schemas.openxmlformats.org/drawingml/2006/table">
            <a:tbl>
              <a:tblPr bandRow="1">
                <a:tableStyleId>{5C22544A-7EE6-4342-B048-85BDC9FD1C3A}</a:tableStyleId>
              </a:tblPr>
              <a:tblGrid>
                <a:gridCol w="273518"/>
                <a:gridCol w="273518"/>
                <a:gridCol w="273518"/>
                <a:gridCol w="273518"/>
                <a:gridCol w="273518"/>
                <a:gridCol w="273518"/>
                <a:gridCol w="273518"/>
                <a:gridCol w="273518"/>
                <a:gridCol w="273518"/>
                <a:gridCol w="273518"/>
              </a:tblGrid>
              <a:tr h="201222">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dirty="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rgbClr val="7030A0"/>
                    </a:solidFill>
                  </a:tcPr>
                </a:tc>
                <a:tc>
                  <a:txBody>
                    <a:bodyPr/>
                    <a:lstStyle/>
                    <a:p>
                      <a:endParaRPr lang="en-US" sz="1000" dirty="0"/>
                    </a:p>
                  </a:txBody>
                  <a:tcPr>
                    <a:solidFill>
                      <a:schemeClr val="accent2"/>
                    </a:solidFill>
                  </a:tcPr>
                </a:tc>
              </a:tr>
              <a:tr h="201222">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a:p>
                  </a:txBody>
                  <a:tcPr>
                    <a:solidFill>
                      <a:schemeClr val="accent2"/>
                    </a:solidFill>
                  </a:tcPr>
                </a:tc>
                <a:tc>
                  <a:txBody>
                    <a:bodyPr/>
                    <a:lstStyle/>
                    <a:p>
                      <a:endParaRPr lang="en-US" sz="100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a:p>
                  </a:txBody>
                  <a:tcPr>
                    <a:solidFill>
                      <a:schemeClr val="accent2"/>
                    </a:solidFill>
                  </a:tcPr>
                </a:tc>
                <a:tc>
                  <a:txBody>
                    <a:bodyPr/>
                    <a:lstStyle/>
                    <a:p>
                      <a:endParaRPr lang="en-US" sz="1000" dirty="0"/>
                    </a:p>
                  </a:txBody>
                  <a:tcPr>
                    <a:solidFill>
                      <a:schemeClr val="accent2"/>
                    </a:solidFill>
                  </a:tcPr>
                </a:tc>
              </a:tr>
              <a:tr h="201222">
                <a:tc>
                  <a:txBody>
                    <a:bodyPr/>
                    <a:lstStyle/>
                    <a:p>
                      <a:endParaRPr lang="en-US" sz="1000"/>
                    </a:p>
                  </a:txBody>
                  <a:tcPr>
                    <a:solidFill>
                      <a:schemeClr val="accent2"/>
                    </a:solidFill>
                  </a:tcPr>
                </a:tc>
                <a:tc>
                  <a:txBody>
                    <a:bodyPr/>
                    <a:lstStyle/>
                    <a:p>
                      <a:endParaRPr lang="en-US" sz="1000" dirty="0"/>
                    </a:p>
                  </a:txBody>
                  <a:tcPr>
                    <a:solidFill>
                      <a:srgbClr val="7030A0"/>
                    </a:solidFill>
                  </a:tcPr>
                </a:tc>
                <a:tc>
                  <a:txBody>
                    <a:bodyPr/>
                    <a:lstStyle/>
                    <a:p>
                      <a:endParaRPr lang="en-US" sz="1000" dirty="0"/>
                    </a:p>
                  </a:txBody>
                  <a:tcPr>
                    <a:solidFill>
                      <a:srgbClr val="C00000"/>
                    </a:solidFill>
                  </a:tcPr>
                </a:tc>
                <a:tc>
                  <a:txBody>
                    <a:bodyPr/>
                    <a:lstStyle/>
                    <a:p>
                      <a:endParaRPr lang="en-US" sz="1000" dirty="0"/>
                    </a:p>
                  </a:txBody>
                  <a:tcPr>
                    <a:solidFill>
                      <a:srgbClr val="7030A0"/>
                    </a:solidFill>
                  </a:tcPr>
                </a:tc>
                <a:tc>
                  <a:txBody>
                    <a:bodyPr/>
                    <a:lstStyle/>
                    <a:p>
                      <a:endParaRPr lang="en-US" sz="1000" dirty="0"/>
                    </a:p>
                  </a:txBody>
                  <a:tcPr>
                    <a:solidFill>
                      <a:schemeClr val="accent2"/>
                    </a:solidFill>
                  </a:tcPr>
                </a:tc>
                <a:tc>
                  <a:txBody>
                    <a:bodyPr/>
                    <a:lstStyle/>
                    <a:p>
                      <a:endParaRPr lang="en-US" sz="1000" dirty="0"/>
                    </a:p>
                  </a:txBody>
                  <a:tcPr>
                    <a:solidFill>
                      <a:schemeClr val="accent2"/>
                    </a:solidFill>
                  </a:tcPr>
                </a:tc>
                <a:tc>
                  <a:txBody>
                    <a:bodyPr/>
                    <a:lstStyle/>
                    <a:p>
                      <a:endParaRPr lang="en-US" sz="1000" dirty="0"/>
                    </a:p>
                  </a:txBody>
                  <a:tcPr>
                    <a:solidFill>
                      <a:srgbClr val="C00000"/>
                    </a:solidFill>
                  </a:tcPr>
                </a:tc>
                <a:tc>
                  <a:txBody>
                    <a:bodyPr/>
                    <a:lstStyle/>
                    <a:p>
                      <a:endParaRPr lang="en-US" sz="1000" dirty="0"/>
                    </a:p>
                  </a:txBody>
                  <a:tcPr>
                    <a:solidFill>
                      <a:srgbClr val="C00000"/>
                    </a:solidFill>
                  </a:tcPr>
                </a:tc>
                <a:tc>
                  <a:txBody>
                    <a:bodyPr/>
                    <a:lstStyle/>
                    <a:p>
                      <a:endParaRPr lang="en-US" sz="1000" dirty="0"/>
                    </a:p>
                  </a:txBody>
                  <a:tcPr>
                    <a:solidFill>
                      <a:schemeClr val="accent2"/>
                    </a:solidFill>
                  </a:tcPr>
                </a:tc>
                <a:tc>
                  <a:txBody>
                    <a:bodyPr/>
                    <a:lstStyle/>
                    <a:p>
                      <a:endParaRPr lang="en-US" sz="1000" dirty="0"/>
                    </a:p>
                  </a:txBody>
                  <a:tcPr>
                    <a:solidFill>
                      <a:srgbClr val="7030A0"/>
                    </a:solidFill>
                  </a:tcPr>
                </a:tc>
              </a:tr>
            </a:tbl>
          </a:graphicData>
        </a:graphic>
      </p:graphicFrame>
      <p:sp>
        <p:nvSpPr>
          <p:cNvPr id="93" name="TextBox 92"/>
          <p:cNvSpPr txBox="1"/>
          <p:nvPr/>
        </p:nvSpPr>
        <p:spPr>
          <a:xfrm>
            <a:off x="3222452" y="3276600"/>
            <a:ext cx="2222981" cy="461665"/>
          </a:xfrm>
          <a:prstGeom prst="rect">
            <a:avLst/>
          </a:prstGeom>
          <a:noFill/>
        </p:spPr>
        <p:txBody>
          <a:bodyPr wrap="none" rtlCol="0">
            <a:spAutoFit/>
          </a:bodyPr>
          <a:lstStyle/>
          <a:p>
            <a:r>
              <a:rPr lang="en-US" sz="2400" dirty="0" smtClean="0"/>
              <a:t>User </a:t>
            </a:r>
            <a:r>
              <a:rPr lang="en-US" sz="2400" dirty="0" err="1" smtClean="0"/>
              <a:t>ciphertexts</a:t>
            </a:r>
            <a:endParaRPr lang="en-US" sz="2400" dirty="0"/>
          </a:p>
        </p:txBody>
      </p:sp>
      <p:sp>
        <p:nvSpPr>
          <p:cNvPr id="94" name="Content Placeholder 2"/>
          <p:cNvSpPr>
            <a:spLocks noGrp="1"/>
          </p:cNvSpPr>
          <p:nvPr>
            <p:ph idx="1"/>
          </p:nvPr>
        </p:nvSpPr>
        <p:spPr>
          <a:xfrm>
            <a:off x="371270" y="5105400"/>
            <a:ext cx="7966678" cy="1828800"/>
          </a:xfrm>
        </p:spPr>
        <p:txBody>
          <a:bodyPr>
            <a:noAutofit/>
          </a:bodyPr>
          <a:lstStyle/>
          <a:p>
            <a:pPr marL="285750" indent="-285750"/>
            <a:r>
              <a:rPr lang="en-US" sz="2800" dirty="0" err="1" smtClean="0"/>
              <a:t>Anonymizer</a:t>
            </a:r>
            <a:r>
              <a:rPr lang="en-US" sz="2800" dirty="0" smtClean="0"/>
              <a:t> reveals </a:t>
            </a:r>
            <a:r>
              <a:rPr lang="en-US" sz="2800" dirty="0" err="1" smtClean="0"/>
              <a:t>cleartext</a:t>
            </a:r>
            <a:r>
              <a:rPr lang="en-US" sz="2800" dirty="0" smtClean="0"/>
              <a:t> from remaining posts</a:t>
            </a:r>
          </a:p>
          <a:p>
            <a:pPr marL="285750" indent="-285750"/>
            <a:r>
              <a:rPr lang="en-US" sz="2800" dirty="0" smtClean="0"/>
              <a:t>Not every scheduled pseudonym posts</a:t>
            </a:r>
          </a:p>
          <a:p>
            <a:pPr marL="582930" lvl="1" indent="-285750"/>
            <a:r>
              <a:rPr lang="en-US" sz="2600" dirty="0" smtClean="0"/>
              <a:t>Owner may be offline, filtered, or have nothing to say</a:t>
            </a:r>
          </a:p>
          <a:p>
            <a:pPr marL="297180" lvl="1" indent="0">
              <a:buNone/>
            </a:pPr>
            <a:endParaRPr lang="en-US" dirty="0" smtClean="0"/>
          </a:p>
        </p:txBody>
      </p:sp>
      <p:sp>
        <p:nvSpPr>
          <p:cNvPr id="95" name="TextBox 94"/>
          <p:cNvSpPr txBox="1"/>
          <p:nvPr/>
        </p:nvSpPr>
        <p:spPr>
          <a:xfrm rot="16200000">
            <a:off x="2040124" y="4147207"/>
            <a:ext cx="1759521" cy="461665"/>
          </a:xfrm>
          <a:prstGeom prst="rect">
            <a:avLst/>
          </a:prstGeom>
          <a:noFill/>
        </p:spPr>
        <p:txBody>
          <a:bodyPr wrap="none" rtlCol="0">
            <a:spAutoFit/>
          </a:bodyPr>
          <a:lstStyle/>
          <a:p>
            <a:r>
              <a:rPr lang="en-US" sz="2400" dirty="0" smtClean="0"/>
              <a:t>Pseudonyms</a:t>
            </a:r>
            <a:endParaRPr lang="en-US" sz="2400" dirty="0"/>
          </a:p>
        </p:txBody>
      </p:sp>
      <p:cxnSp>
        <p:nvCxnSpPr>
          <p:cNvPr id="88" name="Straight Arrow Connector 87"/>
          <p:cNvCxnSpPr/>
          <p:nvPr/>
        </p:nvCxnSpPr>
        <p:spPr>
          <a:xfrm>
            <a:off x="5327769" y="28955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943600" y="9144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4">
            <a:lum/>
            <a:alphaModFix/>
          </a:blip>
          <a:srcRect/>
          <a:stretch>
            <a:fillRect/>
          </a:stretch>
        </p:blipFill>
        <p:spPr>
          <a:xfrm>
            <a:off x="6066503" y="1104004"/>
            <a:ext cx="381000" cy="446556"/>
          </a:xfrm>
          <a:prstGeom prst="rect">
            <a:avLst/>
          </a:prstGeom>
          <a:noFill/>
          <a:ln>
            <a:noFill/>
          </a:ln>
        </p:spPr>
      </p:pic>
      <p:pic>
        <p:nvPicPr>
          <p:cNvPr id="140" name="Picture 139"/>
          <p:cNvPicPr>
            <a:picLocks noChangeAspect="1"/>
          </p:cNvPicPr>
          <p:nvPr/>
        </p:nvPicPr>
        <p:blipFill>
          <a:blip r:embed="rId4">
            <a:lum/>
            <a:alphaModFix/>
          </a:blip>
          <a:srcRect/>
          <a:stretch>
            <a:fillRect/>
          </a:stretch>
        </p:blipFill>
        <p:spPr>
          <a:xfrm>
            <a:off x="6523703" y="1105875"/>
            <a:ext cx="381000" cy="446556"/>
          </a:xfrm>
          <a:prstGeom prst="rect">
            <a:avLst/>
          </a:prstGeom>
          <a:noFill/>
          <a:ln>
            <a:noFill/>
          </a:ln>
        </p:spPr>
      </p:pic>
      <p:pic>
        <p:nvPicPr>
          <p:cNvPr id="141" name="Picture 140"/>
          <p:cNvPicPr>
            <a:picLocks noChangeAspect="1"/>
          </p:cNvPicPr>
          <p:nvPr/>
        </p:nvPicPr>
        <p:blipFill>
          <a:blip r:embed="rId4">
            <a:lum/>
            <a:alphaModFix/>
          </a:blip>
          <a:srcRect/>
          <a:stretch>
            <a:fillRect/>
          </a:stretch>
        </p:blipFill>
        <p:spPr>
          <a:xfrm>
            <a:off x="6980903" y="1098780"/>
            <a:ext cx="381000" cy="446556"/>
          </a:xfrm>
          <a:prstGeom prst="rect">
            <a:avLst/>
          </a:prstGeom>
          <a:noFill/>
          <a:ln>
            <a:noFill/>
          </a:ln>
        </p:spPr>
      </p:pic>
      <p:pic>
        <p:nvPicPr>
          <p:cNvPr id="142" name="Picture 141"/>
          <p:cNvPicPr>
            <a:picLocks noChangeAspect="1"/>
          </p:cNvPicPr>
          <p:nvPr/>
        </p:nvPicPr>
        <p:blipFill>
          <a:blip r:embed="rId4">
            <a:lum/>
            <a:alphaModFix/>
          </a:blip>
          <a:srcRect/>
          <a:stretch>
            <a:fillRect/>
          </a:stretch>
        </p:blipFill>
        <p:spPr>
          <a:xfrm>
            <a:off x="7438103" y="1098780"/>
            <a:ext cx="381000" cy="446556"/>
          </a:xfrm>
          <a:prstGeom prst="rect">
            <a:avLst/>
          </a:prstGeom>
          <a:noFill/>
          <a:ln>
            <a:noFill/>
          </a:ln>
        </p:spPr>
      </p:pic>
      <p:pic>
        <p:nvPicPr>
          <p:cNvPr id="143" name="Picture 142"/>
          <p:cNvPicPr>
            <a:picLocks noChangeAspect="1"/>
          </p:cNvPicPr>
          <p:nvPr/>
        </p:nvPicPr>
        <p:blipFill>
          <a:blip r:embed="rId4">
            <a:lum/>
            <a:alphaModFix/>
          </a:blip>
          <a:srcRect/>
          <a:stretch>
            <a:fillRect/>
          </a:stretch>
        </p:blipFill>
        <p:spPr>
          <a:xfrm>
            <a:off x="7895303" y="1104004"/>
            <a:ext cx="381000" cy="446556"/>
          </a:xfrm>
          <a:prstGeom prst="rect">
            <a:avLst/>
          </a:prstGeom>
          <a:noFill/>
          <a:ln>
            <a:noFill/>
          </a:ln>
        </p:spPr>
      </p:pic>
      <p:pic>
        <p:nvPicPr>
          <p:cNvPr id="144" name="Picture 143"/>
          <p:cNvPicPr>
            <a:picLocks noChangeAspect="1"/>
          </p:cNvPicPr>
          <p:nvPr/>
        </p:nvPicPr>
        <p:blipFill>
          <a:blip r:embed="rId4">
            <a:lum/>
            <a:alphaModFix/>
          </a:blip>
          <a:srcRect/>
          <a:stretch>
            <a:fillRect/>
          </a:stretch>
        </p:blipFill>
        <p:spPr>
          <a:xfrm>
            <a:off x="6066503" y="1605424"/>
            <a:ext cx="381000" cy="446556"/>
          </a:xfrm>
          <a:prstGeom prst="rect">
            <a:avLst/>
          </a:prstGeom>
          <a:noFill/>
          <a:ln>
            <a:noFill/>
          </a:ln>
        </p:spPr>
      </p:pic>
      <p:pic>
        <p:nvPicPr>
          <p:cNvPr id="145" name="Picture 144"/>
          <p:cNvPicPr>
            <a:picLocks noChangeAspect="1"/>
          </p:cNvPicPr>
          <p:nvPr/>
        </p:nvPicPr>
        <p:blipFill>
          <a:blip r:embed="rId4">
            <a:lum/>
            <a:alphaModFix/>
          </a:blip>
          <a:srcRect/>
          <a:stretch>
            <a:fillRect/>
          </a:stretch>
        </p:blipFill>
        <p:spPr>
          <a:xfrm>
            <a:off x="6523703" y="1607295"/>
            <a:ext cx="381000" cy="446556"/>
          </a:xfrm>
          <a:prstGeom prst="rect">
            <a:avLst/>
          </a:prstGeom>
          <a:noFill/>
          <a:ln>
            <a:noFill/>
          </a:ln>
        </p:spPr>
      </p:pic>
      <p:pic>
        <p:nvPicPr>
          <p:cNvPr id="146" name="Picture 145"/>
          <p:cNvPicPr>
            <a:picLocks noChangeAspect="1"/>
          </p:cNvPicPr>
          <p:nvPr/>
        </p:nvPicPr>
        <p:blipFill>
          <a:blip r:embed="rId4">
            <a:lum/>
            <a:alphaModFix/>
          </a:blip>
          <a:srcRect/>
          <a:stretch>
            <a:fillRect/>
          </a:stretch>
        </p:blipFill>
        <p:spPr>
          <a:xfrm>
            <a:off x="6980903" y="1600200"/>
            <a:ext cx="381000" cy="446556"/>
          </a:xfrm>
          <a:prstGeom prst="rect">
            <a:avLst/>
          </a:prstGeom>
          <a:noFill/>
          <a:ln>
            <a:noFill/>
          </a:ln>
        </p:spPr>
      </p:pic>
      <p:pic>
        <p:nvPicPr>
          <p:cNvPr id="147" name="Picture 146"/>
          <p:cNvPicPr>
            <a:picLocks noChangeAspect="1"/>
          </p:cNvPicPr>
          <p:nvPr/>
        </p:nvPicPr>
        <p:blipFill>
          <a:blip r:embed="rId4">
            <a:lum/>
            <a:alphaModFix/>
          </a:blip>
          <a:srcRect/>
          <a:stretch>
            <a:fillRect/>
          </a:stretch>
        </p:blipFill>
        <p:spPr>
          <a:xfrm>
            <a:off x="7438103" y="1600200"/>
            <a:ext cx="381000" cy="446556"/>
          </a:xfrm>
          <a:prstGeom prst="rect">
            <a:avLst/>
          </a:prstGeom>
          <a:noFill/>
          <a:ln>
            <a:noFill/>
          </a:ln>
        </p:spPr>
      </p:pic>
      <p:pic>
        <p:nvPicPr>
          <p:cNvPr id="148" name="Picture 147"/>
          <p:cNvPicPr>
            <a:picLocks noChangeAspect="1"/>
          </p:cNvPicPr>
          <p:nvPr/>
        </p:nvPicPr>
        <p:blipFill>
          <a:blip r:embed="rId4">
            <a:lum/>
            <a:alphaModFix/>
          </a:blip>
          <a:srcRect/>
          <a:stretch>
            <a:fillRect/>
          </a:stretch>
        </p:blipFill>
        <p:spPr>
          <a:xfrm>
            <a:off x="7895303" y="1605424"/>
            <a:ext cx="381000" cy="446556"/>
          </a:xfrm>
          <a:prstGeom prst="rect">
            <a:avLst/>
          </a:prstGeom>
          <a:noFill/>
          <a:ln>
            <a:noFill/>
          </a:ln>
        </p:spPr>
      </p:pic>
      <p:pic>
        <p:nvPicPr>
          <p:cNvPr id="149" name="Picture 148"/>
          <p:cNvPicPr>
            <a:picLocks noChangeAspect="1"/>
          </p:cNvPicPr>
          <p:nvPr/>
        </p:nvPicPr>
        <p:blipFill>
          <a:blip r:embed="rId4">
            <a:lum/>
            <a:alphaModFix/>
          </a:blip>
          <a:srcRect/>
          <a:stretch>
            <a:fillRect/>
          </a:stretch>
        </p:blipFill>
        <p:spPr>
          <a:xfrm>
            <a:off x="6066503" y="2098153"/>
            <a:ext cx="381000" cy="446556"/>
          </a:xfrm>
          <a:prstGeom prst="rect">
            <a:avLst/>
          </a:prstGeom>
          <a:noFill/>
          <a:ln>
            <a:noFill/>
          </a:ln>
        </p:spPr>
      </p:pic>
      <p:pic>
        <p:nvPicPr>
          <p:cNvPr id="150" name="Picture 149"/>
          <p:cNvPicPr>
            <a:picLocks noChangeAspect="1"/>
          </p:cNvPicPr>
          <p:nvPr/>
        </p:nvPicPr>
        <p:blipFill>
          <a:blip r:embed="rId4">
            <a:lum/>
            <a:alphaModFix/>
          </a:blip>
          <a:srcRect/>
          <a:stretch>
            <a:fillRect/>
          </a:stretch>
        </p:blipFill>
        <p:spPr>
          <a:xfrm>
            <a:off x="6523703" y="2100024"/>
            <a:ext cx="381000" cy="446556"/>
          </a:xfrm>
          <a:prstGeom prst="rect">
            <a:avLst/>
          </a:prstGeom>
          <a:noFill/>
          <a:ln>
            <a:noFill/>
          </a:ln>
        </p:spPr>
      </p:pic>
      <p:pic>
        <p:nvPicPr>
          <p:cNvPr id="151" name="Picture 150"/>
          <p:cNvPicPr>
            <a:picLocks noChangeAspect="1"/>
          </p:cNvPicPr>
          <p:nvPr/>
        </p:nvPicPr>
        <p:blipFill>
          <a:blip r:embed="rId4">
            <a:lum/>
            <a:alphaModFix/>
          </a:blip>
          <a:srcRect/>
          <a:stretch>
            <a:fillRect/>
          </a:stretch>
        </p:blipFill>
        <p:spPr>
          <a:xfrm>
            <a:off x="6980903" y="2092929"/>
            <a:ext cx="381000" cy="446556"/>
          </a:xfrm>
          <a:prstGeom prst="rect">
            <a:avLst/>
          </a:prstGeom>
          <a:noFill/>
          <a:ln>
            <a:noFill/>
          </a:ln>
        </p:spPr>
      </p:pic>
      <p:pic>
        <p:nvPicPr>
          <p:cNvPr id="152" name="Picture 151"/>
          <p:cNvPicPr>
            <a:picLocks noChangeAspect="1"/>
          </p:cNvPicPr>
          <p:nvPr/>
        </p:nvPicPr>
        <p:blipFill>
          <a:blip r:embed="rId4">
            <a:lum/>
            <a:alphaModFix/>
          </a:blip>
          <a:srcRect/>
          <a:stretch>
            <a:fillRect/>
          </a:stretch>
        </p:blipFill>
        <p:spPr>
          <a:xfrm>
            <a:off x="7438103" y="2092929"/>
            <a:ext cx="381000" cy="446556"/>
          </a:xfrm>
          <a:prstGeom prst="rect">
            <a:avLst/>
          </a:prstGeom>
          <a:noFill/>
          <a:ln>
            <a:noFill/>
          </a:ln>
        </p:spPr>
      </p:pic>
      <p:pic>
        <p:nvPicPr>
          <p:cNvPr id="153" name="Picture 152"/>
          <p:cNvPicPr>
            <a:picLocks noChangeAspect="1"/>
          </p:cNvPicPr>
          <p:nvPr/>
        </p:nvPicPr>
        <p:blipFill>
          <a:blip r:embed="rId4">
            <a:lum/>
            <a:alphaModFix/>
          </a:blip>
          <a:srcRect/>
          <a:stretch>
            <a:fillRect/>
          </a:stretch>
        </p:blipFill>
        <p:spPr>
          <a:xfrm>
            <a:off x="7895303" y="2098153"/>
            <a:ext cx="381000" cy="446556"/>
          </a:xfrm>
          <a:prstGeom prst="rect">
            <a:avLst/>
          </a:prstGeom>
          <a:noFill/>
          <a:ln>
            <a:noFill/>
          </a:ln>
        </p:spPr>
      </p:pic>
      <p:pic>
        <p:nvPicPr>
          <p:cNvPr id="154" name="Picture 153"/>
          <p:cNvPicPr>
            <a:picLocks noChangeAspect="1"/>
          </p:cNvPicPr>
          <p:nvPr/>
        </p:nvPicPr>
        <p:blipFill>
          <a:blip r:embed="rId4">
            <a:lum/>
            <a:alphaModFix/>
          </a:blip>
          <a:srcRect/>
          <a:stretch>
            <a:fillRect/>
          </a:stretch>
        </p:blipFill>
        <p:spPr>
          <a:xfrm>
            <a:off x="6066503" y="2599573"/>
            <a:ext cx="381000" cy="446556"/>
          </a:xfrm>
          <a:prstGeom prst="rect">
            <a:avLst/>
          </a:prstGeom>
          <a:noFill/>
          <a:ln>
            <a:noFill/>
          </a:ln>
        </p:spPr>
      </p:pic>
      <p:pic>
        <p:nvPicPr>
          <p:cNvPr id="155" name="Picture 154"/>
          <p:cNvPicPr>
            <a:picLocks noChangeAspect="1"/>
          </p:cNvPicPr>
          <p:nvPr/>
        </p:nvPicPr>
        <p:blipFill>
          <a:blip r:embed="rId4">
            <a:lum/>
            <a:alphaModFix/>
          </a:blip>
          <a:srcRect/>
          <a:stretch>
            <a:fillRect/>
          </a:stretch>
        </p:blipFill>
        <p:spPr>
          <a:xfrm>
            <a:off x="6523703" y="2601444"/>
            <a:ext cx="381000" cy="446556"/>
          </a:xfrm>
          <a:prstGeom prst="rect">
            <a:avLst/>
          </a:prstGeom>
          <a:noFill/>
          <a:ln>
            <a:noFill/>
          </a:ln>
        </p:spPr>
      </p:pic>
      <p:pic>
        <p:nvPicPr>
          <p:cNvPr id="156" name="Picture 155"/>
          <p:cNvPicPr>
            <a:picLocks noChangeAspect="1"/>
          </p:cNvPicPr>
          <p:nvPr/>
        </p:nvPicPr>
        <p:blipFill>
          <a:blip r:embed="rId4">
            <a:lum/>
            <a:alphaModFix/>
          </a:blip>
          <a:srcRect/>
          <a:stretch>
            <a:fillRect/>
          </a:stretch>
        </p:blipFill>
        <p:spPr>
          <a:xfrm>
            <a:off x="6980903" y="2594349"/>
            <a:ext cx="381000" cy="446556"/>
          </a:xfrm>
          <a:prstGeom prst="rect">
            <a:avLst/>
          </a:prstGeom>
          <a:noFill/>
          <a:ln>
            <a:noFill/>
          </a:ln>
        </p:spPr>
      </p:pic>
      <p:pic>
        <p:nvPicPr>
          <p:cNvPr id="157" name="Picture 156"/>
          <p:cNvPicPr>
            <a:picLocks noChangeAspect="1"/>
          </p:cNvPicPr>
          <p:nvPr/>
        </p:nvPicPr>
        <p:blipFill>
          <a:blip r:embed="rId4">
            <a:lum/>
            <a:alphaModFix/>
          </a:blip>
          <a:srcRect/>
          <a:stretch>
            <a:fillRect/>
          </a:stretch>
        </p:blipFill>
        <p:spPr>
          <a:xfrm>
            <a:off x="7438103" y="2594349"/>
            <a:ext cx="381000" cy="446556"/>
          </a:xfrm>
          <a:prstGeom prst="rect">
            <a:avLst/>
          </a:prstGeom>
          <a:noFill/>
          <a:ln>
            <a:noFill/>
          </a:ln>
        </p:spPr>
      </p:pic>
      <p:pic>
        <p:nvPicPr>
          <p:cNvPr id="158" name="Picture 157"/>
          <p:cNvPicPr>
            <a:picLocks noChangeAspect="1"/>
          </p:cNvPicPr>
          <p:nvPr/>
        </p:nvPicPr>
        <p:blipFill>
          <a:blip r:embed="rId4">
            <a:lum/>
            <a:alphaModFix/>
          </a:blip>
          <a:srcRect/>
          <a:stretch>
            <a:fillRect/>
          </a:stretch>
        </p:blipFill>
        <p:spPr>
          <a:xfrm>
            <a:off x="7895303" y="2599573"/>
            <a:ext cx="381000" cy="446556"/>
          </a:xfrm>
          <a:prstGeom prst="rect">
            <a:avLst/>
          </a:prstGeom>
          <a:noFill/>
          <a:ln>
            <a:noFill/>
          </a:ln>
        </p:spPr>
      </p:pic>
      <p:pic>
        <p:nvPicPr>
          <p:cNvPr id="159" name="Picture 158"/>
          <p:cNvPicPr>
            <a:picLocks noChangeAspect="1"/>
          </p:cNvPicPr>
          <p:nvPr/>
        </p:nvPicPr>
        <p:blipFill>
          <a:blip r:embed="rId4">
            <a:lum/>
            <a:alphaModFix/>
          </a:blip>
          <a:srcRect/>
          <a:stretch>
            <a:fillRect/>
          </a:stretch>
        </p:blipFill>
        <p:spPr>
          <a:xfrm>
            <a:off x="6066503" y="3085204"/>
            <a:ext cx="381000" cy="446556"/>
          </a:xfrm>
          <a:prstGeom prst="rect">
            <a:avLst/>
          </a:prstGeom>
          <a:noFill/>
          <a:ln>
            <a:noFill/>
          </a:ln>
        </p:spPr>
      </p:pic>
      <p:pic>
        <p:nvPicPr>
          <p:cNvPr id="160" name="Picture 159"/>
          <p:cNvPicPr>
            <a:picLocks noChangeAspect="1"/>
          </p:cNvPicPr>
          <p:nvPr/>
        </p:nvPicPr>
        <p:blipFill>
          <a:blip r:embed="rId4">
            <a:lum/>
            <a:alphaModFix/>
          </a:blip>
          <a:srcRect/>
          <a:stretch>
            <a:fillRect/>
          </a:stretch>
        </p:blipFill>
        <p:spPr>
          <a:xfrm>
            <a:off x="6523703" y="3087075"/>
            <a:ext cx="381000" cy="446556"/>
          </a:xfrm>
          <a:prstGeom prst="rect">
            <a:avLst/>
          </a:prstGeom>
          <a:noFill/>
          <a:ln>
            <a:noFill/>
          </a:ln>
        </p:spPr>
      </p:pic>
      <p:pic>
        <p:nvPicPr>
          <p:cNvPr id="161" name="Picture 160"/>
          <p:cNvPicPr>
            <a:picLocks noChangeAspect="1"/>
          </p:cNvPicPr>
          <p:nvPr/>
        </p:nvPicPr>
        <p:blipFill>
          <a:blip r:embed="rId4">
            <a:lum/>
            <a:alphaModFix/>
          </a:blip>
          <a:srcRect/>
          <a:stretch>
            <a:fillRect/>
          </a:stretch>
        </p:blipFill>
        <p:spPr>
          <a:xfrm>
            <a:off x="6980903" y="3079980"/>
            <a:ext cx="381000" cy="446556"/>
          </a:xfrm>
          <a:prstGeom prst="rect">
            <a:avLst/>
          </a:prstGeom>
          <a:noFill/>
          <a:ln>
            <a:noFill/>
          </a:ln>
        </p:spPr>
      </p:pic>
      <p:pic>
        <p:nvPicPr>
          <p:cNvPr id="162" name="Picture 161"/>
          <p:cNvPicPr>
            <a:picLocks noChangeAspect="1"/>
          </p:cNvPicPr>
          <p:nvPr/>
        </p:nvPicPr>
        <p:blipFill>
          <a:blip r:embed="rId4">
            <a:lum/>
            <a:alphaModFix/>
          </a:blip>
          <a:srcRect/>
          <a:stretch>
            <a:fillRect/>
          </a:stretch>
        </p:blipFill>
        <p:spPr>
          <a:xfrm>
            <a:off x="7438103" y="3079980"/>
            <a:ext cx="381000" cy="446556"/>
          </a:xfrm>
          <a:prstGeom prst="rect">
            <a:avLst/>
          </a:prstGeom>
          <a:noFill/>
          <a:ln>
            <a:noFill/>
          </a:ln>
        </p:spPr>
      </p:pic>
      <p:pic>
        <p:nvPicPr>
          <p:cNvPr id="163" name="Picture 162"/>
          <p:cNvPicPr>
            <a:picLocks noChangeAspect="1"/>
          </p:cNvPicPr>
          <p:nvPr/>
        </p:nvPicPr>
        <p:blipFill>
          <a:blip r:embed="rId4">
            <a:lum/>
            <a:alphaModFix/>
          </a:blip>
          <a:srcRect/>
          <a:stretch>
            <a:fillRect/>
          </a:stretch>
        </p:blipFill>
        <p:spPr>
          <a:xfrm>
            <a:off x="7895303" y="3085204"/>
            <a:ext cx="381000" cy="446556"/>
          </a:xfrm>
          <a:prstGeom prst="rect">
            <a:avLst/>
          </a:prstGeom>
          <a:noFill/>
          <a:ln>
            <a:noFill/>
          </a:ln>
        </p:spPr>
      </p:pic>
      <p:pic>
        <p:nvPicPr>
          <p:cNvPr id="164" name="Picture 163"/>
          <p:cNvPicPr>
            <a:picLocks noChangeAspect="1"/>
          </p:cNvPicPr>
          <p:nvPr/>
        </p:nvPicPr>
        <p:blipFill>
          <a:blip r:embed="rId4">
            <a:lum/>
            <a:alphaModFix/>
          </a:blip>
          <a:srcRect/>
          <a:stretch>
            <a:fillRect/>
          </a:stretch>
        </p:blipFill>
        <p:spPr>
          <a:xfrm>
            <a:off x="6066503" y="3586624"/>
            <a:ext cx="381000" cy="446556"/>
          </a:xfrm>
          <a:prstGeom prst="rect">
            <a:avLst/>
          </a:prstGeom>
          <a:noFill/>
          <a:ln>
            <a:noFill/>
          </a:ln>
        </p:spPr>
      </p:pic>
      <p:pic>
        <p:nvPicPr>
          <p:cNvPr id="165" name="Picture 164"/>
          <p:cNvPicPr>
            <a:picLocks noChangeAspect="1"/>
          </p:cNvPicPr>
          <p:nvPr/>
        </p:nvPicPr>
        <p:blipFill>
          <a:blip r:embed="rId4">
            <a:lum/>
            <a:alphaModFix/>
          </a:blip>
          <a:srcRect/>
          <a:stretch>
            <a:fillRect/>
          </a:stretch>
        </p:blipFill>
        <p:spPr>
          <a:xfrm>
            <a:off x="6523703" y="3588495"/>
            <a:ext cx="381000" cy="446556"/>
          </a:xfrm>
          <a:prstGeom prst="rect">
            <a:avLst/>
          </a:prstGeom>
          <a:noFill/>
          <a:ln>
            <a:noFill/>
          </a:ln>
        </p:spPr>
      </p:pic>
      <p:pic>
        <p:nvPicPr>
          <p:cNvPr id="166" name="Picture 165"/>
          <p:cNvPicPr>
            <a:picLocks noChangeAspect="1"/>
          </p:cNvPicPr>
          <p:nvPr/>
        </p:nvPicPr>
        <p:blipFill>
          <a:blip r:embed="rId4">
            <a:lum/>
            <a:alphaModFix/>
          </a:blip>
          <a:srcRect/>
          <a:stretch>
            <a:fillRect/>
          </a:stretch>
        </p:blipFill>
        <p:spPr>
          <a:xfrm>
            <a:off x="6980903" y="3581400"/>
            <a:ext cx="381000" cy="446556"/>
          </a:xfrm>
          <a:prstGeom prst="rect">
            <a:avLst/>
          </a:prstGeom>
          <a:noFill/>
          <a:ln>
            <a:noFill/>
          </a:ln>
        </p:spPr>
      </p:pic>
      <p:pic>
        <p:nvPicPr>
          <p:cNvPr id="167" name="Picture 166"/>
          <p:cNvPicPr>
            <a:picLocks noChangeAspect="1"/>
          </p:cNvPicPr>
          <p:nvPr/>
        </p:nvPicPr>
        <p:blipFill>
          <a:blip r:embed="rId4">
            <a:lum/>
            <a:alphaModFix/>
          </a:blip>
          <a:srcRect/>
          <a:stretch>
            <a:fillRect/>
          </a:stretch>
        </p:blipFill>
        <p:spPr>
          <a:xfrm>
            <a:off x="7438103" y="3581400"/>
            <a:ext cx="381000" cy="446556"/>
          </a:xfrm>
          <a:prstGeom prst="rect">
            <a:avLst/>
          </a:prstGeom>
          <a:noFill/>
          <a:ln>
            <a:noFill/>
          </a:ln>
        </p:spPr>
      </p:pic>
      <p:pic>
        <p:nvPicPr>
          <p:cNvPr id="168" name="Picture 167"/>
          <p:cNvPicPr>
            <a:picLocks noChangeAspect="1"/>
          </p:cNvPicPr>
          <p:nvPr/>
        </p:nvPicPr>
        <p:blipFill>
          <a:blip r:embed="rId4">
            <a:lum/>
            <a:alphaModFix/>
          </a:blip>
          <a:srcRect/>
          <a:stretch>
            <a:fillRect/>
          </a:stretch>
        </p:blipFill>
        <p:spPr>
          <a:xfrm>
            <a:off x="7895303" y="3586624"/>
            <a:ext cx="381000" cy="446556"/>
          </a:xfrm>
          <a:prstGeom prst="rect">
            <a:avLst/>
          </a:prstGeom>
          <a:noFill/>
          <a:ln>
            <a:noFill/>
          </a:ln>
        </p:spPr>
      </p:pic>
      <p:pic>
        <p:nvPicPr>
          <p:cNvPr id="169" name="Picture 168"/>
          <p:cNvPicPr>
            <a:picLocks noChangeAspect="1"/>
          </p:cNvPicPr>
          <p:nvPr/>
        </p:nvPicPr>
        <p:blipFill>
          <a:blip r:embed="rId4">
            <a:lum/>
            <a:alphaModFix/>
          </a:blip>
          <a:srcRect/>
          <a:stretch>
            <a:fillRect/>
          </a:stretch>
        </p:blipFill>
        <p:spPr>
          <a:xfrm>
            <a:off x="6066503" y="4079353"/>
            <a:ext cx="381000" cy="446556"/>
          </a:xfrm>
          <a:prstGeom prst="rect">
            <a:avLst/>
          </a:prstGeom>
          <a:noFill/>
          <a:ln>
            <a:noFill/>
          </a:ln>
        </p:spPr>
      </p:pic>
      <p:pic>
        <p:nvPicPr>
          <p:cNvPr id="170" name="Picture 169"/>
          <p:cNvPicPr>
            <a:picLocks noChangeAspect="1"/>
          </p:cNvPicPr>
          <p:nvPr/>
        </p:nvPicPr>
        <p:blipFill>
          <a:blip r:embed="rId4">
            <a:lum/>
            <a:alphaModFix/>
          </a:blip>
          <a:srcRect/>
          <a:stretch>
            <a:fillRect/>
          </a:stretch>
        </p:blipFill>
        <p:spPr>
          <a:xfrm>
            <a:off x="6523703" y="4081224"/>
            <a:ext cx="381000" cy="446556"/>
          </a:xfrm>
          <a:prstGeom prst="rect">
            <a:avLst/>
          </a:prstGeom>
          <a:noFill/>
          <a:ln>
            <a:noFill/>
          </a:ln>
        </p:spPr>
      </p:pic>
      <p:pic>
        <p:nvPicPr>
          <p:cNvPr id="171" name="Picture 170"/>
          <p:cNvPicPr>
            <a:picLocks noChangeAspect="1"/>
          </p:cNvPicPr>
          <p:nvPr/>
        </p:nvPicPr>
        <p:blipFill>
          <a:blip r:embed="rId4">
            <a:lum/>
            <a:alphaModFix/>
          </a:blip>
          <a:srcRect/>
          <a:stretch>
            <a:fillRect/>
          </a:stretch>
        </p:blipFill>
        <p:spPr>
          <a:xfrm>
            <a:off x="6980903" y="4074129"/>
            <a:ext cx="381000" cy="446556"/>
          </a:xfrm>
          <a:prstGeom prst="rect">
            <a:avLst/>
          </a:prstGeom>
          <a:noFill/>
          <a:ln>
            <a:noFill/>
          </a:ln>
        </p:spPr>
      </p:pic>
      <p:pic>
        <p:nvPicPr>
          <p:cNvPr id="172" name="Picture 171"/>
          <p:cNvPicPr>
            <a:picLocks noChangeAspect="1"/>
          </p:cNvPicPr>
          <p:nvPr/>
        </p:nvPicPr>
        <p:blipFill>
          <a:blip r:embed="rId4">
            <a:lum/>
            <a:alphaModFix/>
          </a:blip>
          <a:srcRect/>
          <a:stretch>
            <a:fillRect/>
          </a:stretch>
        </p:blipFill>
        <p:spPr>
          <a:xfrm>
            <a:off x="7438103" y="4074129"/>
            <a:ext cx="381000" cy="446556"/>
          </a:xfrm>
          <a:prstGeom prst="rect">
            <a:avLst/>
          </a:prstGeom>
          <a:noFill/>
          <a:ln>
            <a:noFill/>
          </a:ln>
        </p:spPr>
      </p:pic>
      <p:pic>
        <p:nvPicPr>
          <p:cNvPr id="173" name="Picture 172"/>
          <p:cNvPicPr>
            <a:picLocks noChangeAspect="1"/>
          </p:cNvPicPr>
          <p:nvPr/>
        </p:nvPicPr>
        <p:blipFill>
          <a:blip r:embed="rId4">
            <a:lum/>
            <a:alphaModFix/>
          </a:blip>
          <a:srcRect/>
          <a:stretch>
            <a:fillRect/>
          </a:stretch>
        </p:blipFill>
        <p:spPr>
          <a:xfrm>
            <a:off x="7895303" y="4079353"/>
            <a:ext cx="381000" cy="446556"/>
          </a:xfrm>
          <a:prstGeom prst="rect">
            <a:avLst/>
          </a:prstGeom>
          <a:noFill/>
          <a:ln>
            <a:noFill/>
          </a:ln>
        </p:spPr>
      </p:pic>
      <p:pic>
        <p:nvPicPr>
          <p:cNvPr id="174" name="Picture 173"/>
          <p:cNvPicPr>
            <a:picLocks noChangeAspect="1"/>
          </p:cNvPicPr>
          <p:nvPr/>
        </p:nvPicPr>
        <p:blipFill>
          <a:blip r:embed="rId4">
            <a:lum/>
            <a:alphaModFix/>
          </a:blip>
          <a:srcRect/>
          <a:stretch>
            <a:fillRect/>
          </a:stretch>
        </p:blipFill>
        <p:spPr>
          <a:xfrm>
            <a:off x="6066503" y="4580773"/>
            <a:ext cx="381000" cy="446556"/>
          </a:xfrm>
          <a:prstGeom prst="rect">
            <a:avLst/>
          </a:prstGeom>
          <a:noFill/>
          <a:ln>
            <a:noFill/>
          </a:ln>
        </p:spPr>
      </p:pic>
      <p:pic>
        <p:nvPicPr>
          <p:cNvPr id="175" name="Picture 174"/>
          <p:cNvPicPr>
            <a:picLocks noChangeAspect="1"/>
          </p:cNvPicPr>
          <p:nvPr/>
        </p:nvPicPr>
        <p:blipFill>
          <a:blip r:embed="rId4">
            <a:lum/>
            <a:alphaModFix/>
          </a:blip>
          <a:srcRect/>
          <a:stretch>
            <a:fillRect/>
          </a:stretch>
        </p:blipFill>
        <p:spPr>
          <a:xfrm>
            <a:off x="6523703" y="4582644"/>
            <a:ext cx="381000" cy="446556"/>
          </a:xfrm>
          <a:prstGeom prst="rect">
            <a:avLst/>
          </a:prstGeom>
          <a:noFill/>
          <a:ln>
            <a:noFill/>
          </a:ln>
        </p:spPr>
      </p:pic>
      <p:pic>
        <p:nvPicPr>
          <p:cNvPr id="176" name="Picture 175"/>
          <p:cNvPicPr>
            <a:picLocks noChangeAspect="1"/>
          </p:cNvPicPr>
          <p:nvPr/>
        </p:nvPicPr>
        <p:blipFill>
          <a:blip r:embed="rId4">
            <a:lum/>
            <a:alphaModFix/>
          </a:blip>
          <a:srcRect/>
          <a:stretch>
            <a:fillRect/>
          </a:stretch>
        </p:blipFill>
        <p:spPr>
          <a:xfrm>
            <a:off x="6980903" y="4575549"/>
            <a:ext cx="381000" cy="446556"/>
          </a:xfrm>
          <a:prstGeom prst="rect">
            <a:avLst/>
          </a:prstGeom>
          <a:noFill/>
          <a:ln>
            <a:noFill/>
          </a:ln>
        </p:spPr>
      </p:pic>
      <p:pic>
        <p:nvPicPr>
          <p:cNvPr id="177" name="Picture 176"/>
          <p:cNvPicPr>
            <a:picLocks noChangeAspect="1"/>
          </p:cNvPicPr>
          <p:nvPr/>
        </p:nvPicPr>
        <p:blipFill>
          <a:blip r:embed="rId4">
            <a:lum/>
            <a:alphaModFix/>
          </a:blip>
          <a:srcRect/>
          <a:stretch>
            <a:fillRect/>
          </a:stretch>
        </p:blipFill>
        <p:spPr>
          <a:xfrm>
            <a:off x="7438103" y="4575549"/>
            <a:ext cx="381000" cy="446556"/>
          </a:xfrm>
          <a:prstGeom prst="rect">
            <a:avLst/>
          </a:prstGeom>
          <a:noFill/>
          <a:ln>
            <a:noFill/>
          </a:ln>
        </p:spPr>
      </p:pic>
      <p:pic>
        <p:nvPicPr>
          <p:cNvPr id="178" name="Picture 177"/>
          <p:cNvPicPr>
            <a:picLocks noChangeAspect="1"/>
          </p:cNvPicPr>
          <p:nvPr/>
        </p:nvPicPr>
        <p:blipFill>
          <a:blip r:embed="rId4">
            <a:lum/>
            <a:alphaModFix/>
          </a:blip>
          <a:srcRect/>
          <a:stretch>
            <a:fillRect/>
          </a:stretch>
        </p:blipFill>
        <p:spPr>
          <a:xfrm>
            <a:off x="7895303" y="4580773"/>
            <a:ext cx="381000" cy="446556"/>
          </a:xfrm>
          <a:prstGeom prst="rect">
            <a:avLst/>
          </a:prstGeom>
          <a:noFill/>
          <a:ln>
            <a:noFill/>
          </a:ln>
        </p:spPr>
      </p:pic>
      <p:sp>
        <p:nvSpPr>
          <p:cNvPr id="90" name="Rounded Rectangular Callout 89"/>
          <p:cNvSpPr/>
          <p:nvPr/>
        </p:nvSpPr>
        <p:spPr>
          <a:xfrm>
            <a:off x="8229600" y="2620198"/>
            <a:ext cx="856031" cy="520546"/>
          </a:xfrm>
          <a:prstGeom prst="wedgeRoundRectCallout">
            <a:avLst>
              <a:gd name="adj1" fmla="val -118605"/>
              <a:gd name="adj2" fmla="val 1025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I like fish sticks!</a:t>
            </a:r>
            <a:endParaRPr lang="en-US" sz="1600" dirty="0"/>
          </a:p>
        </p:txBody>
      </p:sp>
      <p:sp>
        <p:nvSpPr>
          <p:cNvPr id="91" name="Rounded Rectangular Callout 90"/>
          <p:cNvSpPr/>
          <p:nvPr/>
        </p:nvSpPr>
        <p:spPr>
          <a:xfrm>
            <a:off x="6840169" y="393854"/>
            <a:ext cx="856031" cy="520546"/>
          </a:xfrm>
          <a:prstGeom prst="wedgeRoundRectCallout">
            <a:avLst>
              <a:gd name="adj1" fmla="val -50175"/>
              <a:gd name="adj2" fmla="val 1299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t>All hail Boring Bob!</a:t>
            </a:r>
            <a:endParaRPr lang="en-US" sz="1200" dirty="0"/>
          </a:p>
        </p:txBody>
      </p:sp>
      <p:sp>
        <p:nvSpPr>
          <p:cNvPr id="89" name="Rounded Rectangular Callout 88"/>
          <p:cNvSpPr/>
          <p:nvPr/>
        </p:nvSpPr>
        <p:spPr>
          <a:xfrm>
            <a:off x="8085803" y="4027956"/>
            <a:ext cx="1058197" cy="520546"/>
          </a:xfrm>
          <a:prstGeom prst="wedgeRoundRectCallout">
            <a:avLst>
              <a:gd name="adj1" fmla="val -90833"/>
              <a:gd name="adj2" fmla="val 1171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Meet Monday at 7 PM in the park for pizza and beer!</a:t>
            </a:r>
            <a:endParaRPr lang="en-US" sz="1000" dirty="0"/>
          </a:p>
        </p:txBody>
      </p:sp>
    </p:spTree>
    <p:extLst>
      <p:ext uri="{BB962C8B-B14F-4D97-AF65-F5344CB8AC3E}">
        <p14:creationId xmlns:p14="http://schemas.microsoft.com/office/powerpoint/2010/main" val="26225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39"/>
                                        </p:tgtEl>
                                        <p:attrNameLst>
                                          <p:attrName>style.opacity</p:attrName>
                                        </p:attrNameLst>
                                      </p:cBhvr>
                                      <p:to>
                                        <p:strVal val="0.25"/>
                                      </p:to>
                                    </p:set>
                                    <p:animEffect filter="image" prLst="opacity: 0.25">
                                      <p:cBhvr rctx="IE">
                                        <p:cTn id="7" dur="indefinite"/>
                                        <p:tgtEl>
                                          <p:spTgt spid="139"/>
                                        </p:tgtEl>
                                      </p:cBhvr>
                                    </p:animEffect>
                                  </p:childTnLst>
                                </p:cTn>
                              </p:par>
                              <p:par>
                                <p:cTn id="8" presetID="9" presetClass="emph" presetSubtype="0" nodeType="withEffect">
                                  <p:stCondLst>
                                    <p:cond delay="0"/>
                                  </p:stCondLst>
                                  <p:childTnLst>
                                    <p:set>
                                      <p:cBhvr rctx="PPT">
                                        <p:cTn id="9" dur="indefinite"/>
                                        <p:tgtEl>
                                          <p:spTgt spid="141"/>
                                        </p:tgtEl>
                                        <p:attrNameLst>
                                          <p:attrName>style.opacity</p:attrName>
                                        </p:attrNameLst>
                                      </p:cBhvr>
                                      <p:to>
                                        <p:strVal val="0.25"/>
                                      </p:to>
                                    </p:set>
                                    <p:animEffect filter="image" prLst="opacity: 0.25">
                                      <p:cBhvr rctx="IE">
                                        <p:cTn id="10" dur="indefinite"/>
                                        <p:tgtEl>
                                          <p:spTgt spid="141"/>
                                        </p:tgtEl>
                                      </p:cBhvr>
                                    </p:animEffect>
                                  </p:childTnLst>
                                </p:cTn>
                              </p:par>
                              <p:par>
                                <p:cTn id="11" presetID="9" presetClass="emph" presetSubtype="0" nodeType="withEffect">
                                  <p:stCondLst>
                                    <p:cond delay="0"/>
                                  </p:stCondLst>
                                  <p:childTnLst>
                                    <p:set>
                                      <p:cBhvr rctx="PPT">
                                        <p:cTn id="12" dur="indefinite"/>
                                        <p:tgtEl>
                                          <p:spTgt spid="142"/>
                                        </p:tgtEl>
                                        <p:attrNameLst>
                                          <p:attrName>style.opacity</p:attrName>
                                        </p:attrNameLst>
                                      </p:cBhvr>
                                      <p:to>
                                        <p:strVal val="0.25"/>
                                      </p:to>
                                    </p:set>
                                    <p:animEffect filter="image" prLst="opacity: 0.25">
                                      <p:cBhvr rctx="IE">
                                        <p:cTn id="13" dur="indefinite"/>
                                        <p:tgtEl>
                                          <p:spTgt spid="142"/>
                                        </p:tgtEl>
                                      </p:cBhvr>
                                    </p:animEffect>
                                  </p:childTnLst>
                                </p:cTn>
                              </p:par>
                              <p:par>
                                <p:cTn id="14" presetID="9" presetClass="emph" presetSubtype="0" nodeType="withEffect">
                                  <p:stCondLst>
                                    <p:cond delay="0"/>
                                  </p:stCondLst>
                                  <p:childTnLst>
                                    <p:set>
                                      <p:cBhvr rctx="PPT">
                                        <p:cTn id="15" dur="indefinite"/>
                                        <p:tgtEl>
                                          <p:spTgt spid="143"/>
                                        </p:tgtEl>
                                        <p:attrNameLst>
                                          <p:attrName>style.opacity</p:attrName>
                                        </p:attrNameLst>
                                      </p:cBhvr>
                                      <p:to>
                                        <p:strVal val="0.25"/>
                                      </p:to>
                                    </p:set>
                                    <p:animEffect filter="image" prLst="opacity: 0.25">
                                      <p:cBhvr rctx="IE">
                                        <p:cTn id="16" dur="indefinite"/>
                                        <p:tgtEl>
                                          <p:spTgt spid="143"/>
                                        </p:tgtEl>
                                      </p:cBhvr>
                                    </p:animEffect>
                                  </p:childTnLst>
                                </p:cTn>
                              </p:par>
                              <p:par>
                                <p:cTn id="17" presetID="9" presetClass="emph" presetSubtype="0" nodeType="withEffect">
                                  <p:stCondLst>
                                    <p:cond delay="0"/>
                                  </p:stCondLst>
                                  <p:childTnLst>
                                    <p:set>
                                      <p:cBhvr rctx="PPT">
                                        <p:cTn id="18" dur="indefinite"/>
                                        <p:tgtEl>
                                          <p:spTgt spid="144"/>
                                        </p:tgtEl>
                                        <p:attrNameLst>
                                          <p:attrName>style.opacity</p:attrName>
                                        </p:attrNameLst>
                                      </p:cBhvr>
                                      <p:to>
                                        <p:strVal val="0.25"/>
                                      </p:to>
                                    </p:set>
                                    <p:animEffect filter="image" prLst="opacity: 0.25">
                                      <p:cBhvr rctx="IE">
                                        <p:cTn id="19" dur="indefinite"/>
                                        <p:tgtEl>
                                          <p:spTgt spid="144"/>
                                        </p:tgtEl>
                                      </p:cBhvr>
                                    </p:animEffect>
                                  </p:childTnLst>
                                </p:cTn>
                              </p:par>
                              <p:par>
                                <p:cTn id="20" presetID="9" presetClass="emph" presetSubtype="0" nodeType="withEffect">
                                  <p:stCondLst>
                                    <p:cond delay="0"/>
                                  </p:stCondLst>
                                  <p:childTnLst>
                                    <p:set>
                                      <p:cBhvr rctx="PPT">
                                        <p:cTn id="21" dur="indefinite"/>
                                        <p:tgtEl>
                                          <p:spTgt spid="145"/>
                                        </p:tgtEl>
                                        <p:attrNameLst>
                                          <p:attrName>style.opacity</p:attrName>
                                        </p:attrNameLst>
                                      </p:cBhvr>
                                      <p:to>
                                        <p:strVal val="0.25"/>
                                      </p:to>
                                    </p:set>
                                    <p:animEffect filter="image" prLst="opacity: 0.25">
                                      <p:cBhvr rctx="IE">
                                        <p:cTn id="22" dur="indefinite"/>
                                        <p:tgtEl>
                                          <p:spTgt spid="145"/>
                                        </p:tgtEl>
                                      </p:cBhvr>
                                    </p:animEffect>
                                  </p:childTnLst>
                                </p:cTn>
                              </p:par>
                              <p:par>
                                <p:cTn id="23" presetID="9" presetClass="emph" presetSubtype="0" nodeType="withEffect">
                                  <p:stCondLst>
                                    <p:cond delay="0"/>
                                  </p:stCondLst>
                                  <p:childTnLst>
                                    <p:set>
                                      <p:cBhvr rctx="PPT">
                                        <p:cTn id="24" dur="indefinite"/>
                                        <p:tgtEl>
                                          <p:spTgt spid="147"/>
                                        </p:tgtEl>
                                        <p:attrNameLst>
                                          <p:attrName>style.opacity</p:attrName>
                                        </p:attrNameLst>
                                      </p:cBhvr>
                                      <p:to>
                                        <p:strVal val="0.25"/>
                                      </p:to>
                                    </p:set>
                                    <p:animEffect filter="image" prLst="opacity: 0.25">
                                      <p:cBhvr rctx="IE">
                                        <p:cTn id="25" dur="indefinite"/>
                                        <p:tgtEl>
                                          <p:spTgt spid="147"/>
                                        </p:tgtEl>
                                      </p:cBhvr>
                                    </p:animEffect>
                                  </p:childTnLst>
                                </p:cTn>
                              </p:par>
                              <p:par>
                                <p:cTn id="26" presetID="9" presetClass="emph" presetSubtype="0" nodeType="withEffect">
                                  <p:stCondLst>
                                    <p:cond delay="0"/>
                                  </p:stCondLst>
                                  <p:childTnLst>
                                    <p:set>
                                      <p:cBhvr rctx="PPT">
                                        <p:cTn id="27" dur="indefinite"/>
                                        <p:tgtEl>
                                          <p:spTgt spid="148"/>
                                        </p:tgtEl>
                                        <p:attrNameLst>
                                          <p:attrName>style.opacity</p:attrName>
                                        </p:attrNameLst>
                                      </p:cBhvr>
                                      <p:to>
                                        <p:strVal val="0.25"/>
                                      </p:to>
                                    </p:set>
                                    <p:animEffect filter="image" prLst="opacity: 0.25">
                                      <p:cBhvr rctx="IE">
                                        <p:cTn id="28" dur="indefinite"/>
                                        <p:tgtEl>
                                          <p:spTgt spid="148"/>
                                        </p:tgtEl>
                                      </p:cBhvr>
                                    </p:animEffect>
                                  </p:childTnLst>
                                </p:cTn>
                              </p:par>
                              <p:par>
                                <p:cTn id="29" presetID="9" presetClass="emph" presetSubtype="0" nodeType="withEffect">
                                  <p:stCondLst>
                                    <p:cond delay="0"/>
                                  </p:stCondLst>
                                  <p:childTnLst>
                                    <p:set>
                                      <p:cBhvr rctx="PPT">
                                        <p:cTn id="30" dur="indefinite"/>
                                        <p:tgtEl>
                                          <p:spTgt spid="149"/>
                                        </p:tgtEl>
                                        <p:attrNameLst>
                                          <p:attrName>style.opacity</p:attrName>
                                        </p:attrNameLst>
                                      </p:cBhvr>
                                      <p:to>
                                        <p:strVal val="0.25"/>
                                      </p:to>
                                    </p:set>
                                    <p:animEffect filter="image" prLst="opacity: 0.25">
                                      <p:cBhvr rctx="IE">
                                        <p:cTn id="31" dur="indefinite"/>
                                        <p:tgtEl>
                                          <p:spTgt spid="149"/>
                                        </p:tgtEl>
                                      </p:cBhvr>
                                    </p:animEffect>
                                  </p:childTnLst>
                                </p:cTn>
                              </p:par>
                              <p:par>
                                <p:cTn id="32" presetID="9" presetClass="emph" presetSubtype="0" nodeType="withEffect">
                                  <p:stCondLst>
                                    <p:cond delay="0"/>
                                  </p:stCondLst>
                                  <p:childTnLst>
                                    <p:set>
                                      <p:cBhvr rctx="PPT">
                                        <p:cTn id="33" dur="indefinite"/>
                                        <p:tgtEl>
                                          <p:spTgt spid="150"/>
                                        </p:tgtEl>
                                        <p:attrNameLst>
                                          <p:attrName>style.opacity</p:attrName>
                                        </p:attrNameLst>
                                      </p:cBhvr>
                                      <p:to>
                                        <p:strVal val="0.25"/>
                                      </p:to>
                                    </p:set>
                                    <p:animEffect filter="image" prLst="opacity: 0.25">
                                      <p:cBhvr rctx="IE">
                                        <p:cTn id="34" dur="indefinite"/>
                                        <p:tgtEl>
                                          <p:spTgt spid="150"/>
                                        </p:tgtEl>
                                      </p:cBhvr>
                                    </p:animEffect>
                                  </p:childTnLst>
                                </p:cTn>
                              </p:par>
                              <p:par>
                                <p:cTn id="35" presetID="9" presetClass="emph" presetSubtype="0" nodeType="withEffect">
                                  <p:stCondLst>
                                    <p:cond delay="0"/>
                                  </p:stCondLst>
                                  <p:childTnLst>
                                    <p:set>
                                      <p:cBhvr rctx="PPT">
                                        <p:cTn id="36" dur="indefinite"/>
                                        <p:tgtEl>
                                          <p:spTgt spid="151"/>
                                        </p:tgtEl>
                                        <p:attrNameLst>
                                          <p:attrName>style.opacity</p:attrName>
                                        </p:attrNameLst>
                                      </p:cBhvr>
                                      <p:to>
                                        <p:strVal val="0.25"/>
                                      </p:to>
                                    </p:set>
                                    <p:animEffect filter="image" prLst="opacity: 0.25">
                                      <p:cBhvr rctx="IE">
                                        <p:cTn id="37" dur="indefinite"/>
                                        <p:tgtEl>
                                          <p:spTgt spid="151"/>
                                        </p:tgtEl>
                                      </p:cBhvr>
                                    </p:animEffect>
                                  </p:childTnLst>
                                </p:cTn>
                              </p:par>
                              <p:par>
                                <p:cTn id="38" presetID="9" presetClass="emph" presetSubtype="0" nodeType="withEffect">
                                  <p:stCondLst>
                                    <p:cond delay="0"/>
                                  </p:stCondLst>
                                  <p:childTnLst>
                                    <p:set>
                                      <p:cBhvr rctx="PPT">
                                        <p:cTn id="39" dur="indefinite"/>
                                        <p:tgtEl>
                                          <p:spTgt spid="153"/>
                                        </p:tgtEl>
                                        <p:attrNameLst>
                                          <p:attrName>style.opacity</p:attrName>
                                        </p:attrNameLst>
                                      </p:cBhvr>
                                      <p:to>
                                        <p:strVal val="0.25"/>
                                      </p:to>
                                    </p:set>
                                    <p:animEffect filter="image" prLst="opacity: 0.25">
                                      <p:cBhvr rctx="IE">
                                        <p:cTn id="40" dur="indefinite"/>
                                        <p:tgtEl>
                                          <p:spTgt spid="153"/>
                                        </p:tgtEl>
                                      </p:cBhvr>
                                    </p:animEffect>
                                  </p:childTnLst>
                                </p:cTn>
                              </p:par>
                              <p:par>
                                <p:cTn id="41" presetID="9" presetClass="emph" presetSubtype="0" nodeType="withEffect">
                                  <p:stCondLst>
                                    <p:cond delay="0"/>
                                  </p:stCondLst>
                                  <p:childTnLst>
                                    <p:set>
                                      <p:cBhvr rctx="PPT">
                                        <p:cTn id="42" dur="indefinite"/>
                                        <p:tgtEl>
                                          <p:spTgt spid="154"/>
                                        </p:tgtEl>
                                        <p:attrNameLst>
                                          <p:attrName>style.opacity</p:attrName>
                                        </p:attrNameLst>
                                      </p:cBhvr>
                                      <p:to>
                                        <p:strVal val="0.25"/>
                                      </p:to>
                                    </p:set>
                                    <p:animEffect filter="image" prLst="opacity: 0.25">
                                      <p:cBhvr rctx="IE">
                                        <p:cTn id="43" dur="indefinite"/>
                                        <p:tgtEl>
                                          <p:spTgt spid="154"/>
                                        </p:tgtEl>
                                      </p:cBhvr>
                                    </p:animEffect>
                                  </p:childTnLst>
                                </p:cTn>
                              </p:par>
                              <p:par>
                                <p:cTn id="44" presetID="9" presetClass="emph" presetSubtype="0" nodeType="withEffect">
                                  <p:stCondLst>
                                    <p:cond delay="0"/>
                                  </p:stCondLst>
                                  <p:childTnLst>
                                    <p:set>
                                      <p:cBhvr rctx="PPT">
                                        <p:cTn id="45" dur="indefinite"/>
                                        <p:tgtEl>
                                          <p:spTgt spid="156"/>
                                        </p:tgtEl>
                                        <p:attrNameLst>
                                          <p:attrName>style.opacity</p:attrName>
                                        </p:attrNameLst>
                                      </p:cBhvr>
                                      <p:to>
                                        <p:strVal val="0.25"/>
                                      </p:to>
                                    </p:set>
                                    <p:animEffect filter="image" prLst="opacity: 0.25">
                                      <p:cBhvr rctx="IE">
                                        <p:cTn id="46" dur="indefinite"/>
                                        <p:tgtEl>
                                          <p:spTgt spid="156"/>
                                        </p:tgtEl>
                                      </p:cBhvr>
                                    </p:animEffect>
                                  </p:childTnLst>
                                </p:cTn>
                              </p:par>
                              <p:par>
                                <p:cTn id="47" presetID="9" presetClass="emph" presetSubtype="0" nodeType="withEffect">
                                  <p:stCondLst>
                                    <p:cond delay="0"/>
                                  </p:stCondLst>
                                  <p:childTnLst>
                                    <p:set>
                                      <p:cBhvr rctx="PPT">
                                        <p:cTn id="48" dur="indefinite"/>
                                        <p:tgtEl>
                                          <p:spTgt spid="157"/>
                                        </p:tgtEl>
                                        <p:attrNameLst>
                                          <p:attrName>style.opacity</p:attrName>
                                        </p:attrNameLst>
                                      </p:cBhvr>
                                      <p:to>
                                        <p:strVal val="0.25"/>
                                      </p:to>
                                    </p:set>
                                    <p:animEffect filter="image" prLst="opacity: 0.25">
                                      <p:cBhvr rctx="IE">
                                        <p:cTn id="49" dur="indefinite"/>
                                        <p:tgtEl>
                                          <p:spTgt spid="157"/>
                                        </p:tgtEl>
                                      </p:cBhvr>
                                    </p:animEffect>
                                  </p:childTnLst>
                                </p:cTn>
                              </p:par>
                              <p:par>
                                <p:cTn id="50" presetID="9" presetClass="emph" presetSubtype="0" nodeType="withEffect">
                                  <p:stCondLst>
                                    <p:cond delay="0"/>
                                  </p:stCondLst>
                                  <p:childTnLst>
                                    <p:set>
                                      <p:cBhvr rctx="PPT">
                                        <p:cTn id="51" dur="indefinite"/>
                                        <p:tgtEl>
                                          <p:spTgt spid="158"/>
                                        </p:tgtEl>
                                        <p:attrNameLst>
                                          <p:attrName>style.opacity</p:attrName>
                                        </p:attrNameLst>
                                      </p:cBhvr>
                                      <p:to>
                                        <p:strVal val="0.25"/>
                                      </p:to>
                                    </p:set>
                                    <p:animEffect filter="image" prLst="opacity: 0.25">
                                      <p:cBhvr rctx="IE">
                                        <p:cTn id="52" dur="indefinite"/>
                                        <p:tgtEl>
                                          <p:spTgt spid="158"/>
                                        </p:tgtEl>
                                      </p:cBhvr>
                                    </p:animEffect>
                                  </p:childTnLst>
                                </p:cTn>
                              </p:par>
                              <p:par>
                                <p:cTn id="53" presetID="9" presetClass="emph" presetSubtype="0" nodeType="withEffect">
                                  <p:stCondLst>
                                    <p:cond delay="0"/>
                                  </p:stCondLst>
                                  <p:childTnLst>
                                    <p:set>
                                      <p:cBhvr rctx="PPT">
                                        <p:cTn id="54" dur="indefinite"/>
                                        <p:tgtEl>
                                          <p:spTgt spid="159"/>
                                        </p:tgtEl>
                                        <p:attrNameLst>
                                          <p:attrName>style.opacity</p:attrName>
                                        </p:attrNameLst>
                                      </p:cBhvr>
                                      <p:to>
                                        <p:strVal val="0.25"/>
                                      </p:to>
                                    </p:set>
                                    <p:animEffect filter="image" prLst="opacity: 0.25">
                                      <p:cBhvr rctx="IE">
                                        <p:cTn id="55" dur="indefinite"/>
                                        <p:tgtEl>
                                          <p:spTgt spid="159"/>
                                        </p:tgtEl>
                                      </p:cBhvr>
                                    </p:animEffect>
                                  </p:childTnLst>
                                </p:cTn>
                              </p:par>
                              <p:par>
                                <p:cTn id="56" presetID="9" presetClass="emph" presetSubtype="0" nodeType="withEffect">
                                  <p:stCondLst>
                                    <p:cond delay="0"/>
                                  </p:stCondLst>
                                  <p:childTnLst>
                                    <p:set>
                                      <p:cBhvr rctx="PPT">
                                        <p:cTn id="57" dur="indefinite"/>
                                        <p:tgtEl>
                                          <p:spTgt spid="160"/>
                                        </p:tgtEl>
                                        <p:attrNameLst>
                                          <p:attrName>style.opacity</p:attrName>
                                        </p:attrNameLst>
                                      </p:cBhvr>
                                      <p:to>
                                        <p:strVal val="0.25"/>
                                      </p:to>
                                    </p:set>
                                    <p:animEffect filter="image" prLst="opacity: 0.25">
                                      <p:cBhvr rctx="IE">
                                        <p:cTn id="58" dur="indefinite"/>
                                        <p:tgtEl>
                                          <p:spTgt spid="160"/>
                                        </p:tgtEl>
                                      </p:cBhvr>
                                    </p:animEffect>
                                  </p:childTnLst>
                                </p:cTn>
                              </p:par>
                              <p:par>
                                <p:cTn id="59" presetID="9" presetClass="emph" presetSubtype="0" nodeType="withEffect">
                                  <p:stCondLst>
                                    <p:cond delay="0"/>
                                  </p:stCondLst>
                                  <p:childTnLst>
                                    <p:set>
                                      <p:cBhvr rctx="PPT">
                                        <p:cTn id="60" dur="indefinite"/>
                                        <p:tgtEl>
                                          <p:spTgt spid="163"/>
                                        </p:tgtEl>
                                        <p:attrNameLst>
                                          <p:attrName>style.opacity</p:attrName>
                                        </p:attrNameLst>
                                      </p:cBhvr>
                                      <p:to>
                                        <p:strVal val="0.25"/>
                                      </p:to>
                                    </p:set>
                                    <p:animEffect filter="image" prLst="opacity: 0.25">
                                      <p:cBhvr rctx="IE">
                                        <p:cTn id="61" dur="indefinite"/>
                                        <p:tgtEl>
                                          <p:spTgt spid="163"/>
                                        </p:tgtEl>
                                      </p:cBhvr>
                                    </p:animEffect>
                                  </p:childTnLst>
                                </p:cTn>
                              </p:par>
                              <p:par>
                                <p:cTn id="62" presetID="9" presetClass="emph" presetSubtype="0" nodeType="withEffect">
                                  <p:stCondLst>
                                    <p:cond delay="0"/>
                                  </p:stCondLst>
                                  <p:childTnLst>
                                    <p:set>
                                      <p:cBhvr rctx="PPT">
                                        <p:cTn id="63" dur="indefinite"/>
                                        <p:tgtEl>
                                          <p:spTgt spid="164"/>
                                        </p:tgtEl>
                                        <p:attrNameLst>
                                          <p:attrName>style.opacity</p:attrName>
                                        </p:attrNameLst>
                                      </p:cBhvr>
                                      <p:to>
                                        <p:strVal val="0.25"/>
                                      </p:to>
                                    </p:set>
                                    <p:animEffect filter="image" prLst="opacity: 0.25">
                                      <p:cBhvr rctx="IE">
                                        <p:cTn id="64" dur="indefinite"/>
                                        <p:tgtEl>
                                          <p:spTgt spid="164"/>
                                        </p:tgtEl>
                                      </p:cBhvr>
                                    </p:animEffect>
                                  </p:childTnLst>
                                </p:cTn>
                              </p:par>
                              <p:par>
                                <p:cTn id="65" presetID="9" presetClass="emph" presetSubtype="0" nodeType="withEffect">
                                  <p:stCondLst>
                                    <p:cond delay="0"/>
                                  </p:stCondLst>
                                  <p:childTnLst>
                                    <p:set>
                                      <p:cBhvr rctx="PPT">
                                        <p:cTn id="66" dur="indefinite"/>
                                        <p:tgtEl>
                                          <p:spTgt spid="166"/>
                                        </p:tgtEl>
                                        <p:attrNameLst>
                                          <p:attrName>style.opacity</p:attrName>
                                        </p:attrNameLst>
                                      </p:cBhvr>
                                      <p:to>
                                        <p:strVal val="0.25"/>
                                      </p:to>
                                    </p:set>
                                    <p:animEffect filter="image" prLst="opacity: 0.25">
                                      <p:cBhvr rctx="IE">
                                        <p:cTn id="67" dur="indefinite"/>
                                        <p:tgtEl>
                                          <p:spTgt spid="166"/>
                                        </p:tgtEl>
                                      </p:cBhvr>
                                    </p:animEffect>
                                  </p:childTnLst>
                                </p:cTn>
                              </p:par>
                              <p:par>
                                <p:cTn id="68" presetID="9" presetClass="emph" presetSubtype="0" nodeType="withEffect">
                                  <p:stCondLst>
                                    <p:cond delay="0"/>
                                  </p:stCondLst>
                                  <p:childTnLst>
                                    <p:set>
                                      <p:cBhvr rctx="PPT">
                                        <p:cTn id="69" dur="indefinite"/>
                                        <p:tgtEl>
                                          <p:spTgt spid="167"/>
                                        </p:tgtEl>
                                        <p:attrNameLst>
                                          <p:attrName>style.opacity</p:attrName>
                                        </p:attrNameLst>
                                      </p:cBhvr>
                                      <p:to>
                                        <p:strVal val="0.25"/>
                                      </p:to>
                                    </p:set>
                                    <p:animEffect filter="image" prLst="opacity: 0.25">
                                      <p:cBhvr rctx="IE">
                                        <p:cTn id="70" dur="indefinite"/>
                                        <p:tgtEl>
                                          <p:spTgt spid="167"/>
                                        </p:tgtEl>
                                      </p:cBhvr>
                                    </p:animEffect>
                                  </p:childTnLst>
                                </p:cTn>
                              </p:par>
                              <p:par>
                                <p:cTn id="71" presetID="9" presetClass="emph" presetSubtype="0" nodeType="withEffect">
                                  <p:stCondLst>
                                    <p:cond delay="0"/>
                                  </p:stCondLst>
                                  <p:childTnLst>
                                    <p:set>
                                      <p:cBhvr rctx="PPT">
                                        <p:cTn id="72" dur="indefinite"/>
                                        <p:tgtEl>
                                          <p:spTgt spid="168"/>
                                        </p:tgtEl>
                                        <p:attrNameLst>
                                          <p:attrName>style.opacity</p:attrName>
                                        </p:attrNameLst>
                                      </p:cBhvr>
                                      <p:to>
                                        <p:strVal val="0.25"/>
                                      </p:to>
                                    </p:set>
                                    <p:animEffect filter="image" prLst="opacity: 0.25">
                                      <p:cBhvr rctx="IE">
                                        <p:cTn id="73" dur="indefinite"/>
                                        <p:tgtEl>
                                          <p:spTgt spid="168"/>
                                        </p:tgtEl>
                                      </p:cBhvr>
                                    </p:animEffect>
                                  </p:childTnLst>
                                </p:cTn>
                              </p:par>
                              <p:par>
                                <p:cTn id="74" presetID="9" presetClass="emph" presetSubtype="0" nodeType="withEffect">
                                  <p:stCondLst>
                                    <p:cond delay="0"/>
                                  </p:stCondLst>
                                  <p:childTnLst>
                                    <p:set>
                                      <p:cBhvr rctx="PPT">
                                        <p:cTn id="75" dur="indefinite"/>
                                        <p:tgtEl>
                                          <p:spTgt spid="170"/>
                                        </p:tgtEl>
                                        <p:attrNameLst>
                                          <p:attrName>style.opacity</p:attrName>
                                        </p:attrNameLst>
                                      </p:cBhvr>
                                      <p:to>
                                        <p:strVal val="0.25"/>
                                      </p:to>
                                    </p:set>
                                    <p:animEffect filter="image" prLst="opacity: 0.25">
                                      <p:cBhvr rctx="IE">
                                        <p:cTn id="76" dur="indefinite"/>
                                        <p:tgtEl>
                                          <p:spTgt spid="170"/>
                                        </p:tgtEl>
                                      </p:cBhvr>
                                    </p:animEffect>
                                  </p:childTnLst>
                                </p:cTn>
                              </p:par>
                              <p:par>
                                <p:cTn id="77" presetID="9" presetClass="emph" presetSubtype="0" nodeType="withEffect">
                                  <p:stCondLst>
                                    <p:cond delay="0"/>
                                  </p:stCondLst>
                                  <p:childTnLst>
                                    <p:set>
                                      <p:cBhvr rctx="PPT">
                                        <p:cTn id="78" dur="indefinite"/>
                                        <p:tgtEl>
                                          <p:spTgt spid="171"/>
                                        </p:tgtEl>
                                        <p:attrNameLst>
                                          <p:attrName>style.opacity</p:attrName>
                                        </p:attrNameLst>
                                      </p:cBhvr>
                                      <p:to>
                                        <p:strVal val="0.25"/>
                                      </p:to>
                                    </p:set>
                                    <p:animEffect filter="image" prLst="opacity: 0.25">
                                      <p:cBhvr rctx="IE">
                                        <p:cTn id="79" dur="indefinite"/>
                                        <p:tgtEl>
                                          <p:spTgt spid="171"/>
                                        </p:tgtEl>
                                      </p:cBhvr>
                                    </p:animEffect>
                                  </p:childTnLst>
                                </p:cTn>
                              </p:par>
                              <p:par>
                                <p:cTn id="80" presetID="9" presetClass="emph" presetSubtype="0" nodeType="withEffect">
                                  <p:stCondLst>
                                    <p:cond delay="0"/>
                                  </p:stCondLst>
                                  <p:childTnLst>
                                    <p:set>
                                      <p:cBhvr rctx="PPT">
                                        <p:cTn id="81" dur="indefinite"/>
                                        <p:tgtEl>
                                          <p:spTgt spid="172"/>
                                        </p:tgtEl>
                                        <p:attrNameLst>
                                          <p:attrName>style.opacity</p:attrName>
                                        </p:attrNameLst>
                                      </p:cBhvr>
                                      <p:to>
                                        <p:strVal val="0.25"/>
                                      </p:to>
                                    </p:set>
                                    <p:animEffect filter="image" prLst="opacity: 0.25">
                                      <p:cBhvr rctx="IE">
                                        <p:cTn id="82" dur="indefinite"/>
                                        <p:tgtEl>
                                          <p:spTgt spid="172"/>
                                        </p:tgtEl>
                                      </p:cBhvr>
                                    </p:animEffect>
                                  </p:childTnLst>
                                </p:cTn>
                              </p:par>
                              <p:par>
                                <p:cTn id="83" presetID="9" presetClass="emph" presetSubtype="0" nodeType="withEffect">
                                  <p:stCondLst>
                                    <p:cond delay="0"/>
                                  </p:stCondLst>
                                  <p:childTnLst>
                                    <p:set>
                                      <p:cBhvr rctx="PPT">
                                        <p:cTn id="84" dur="indefinite"/>
                                        <p:tgtEl>
                                          <p:spTgt spid="173"/>
                                        </p:tgtEl>
                                        <p:attrNameLst>
                                          <p:attrName>style.opacity</p:attrName>
                                        </p:attrNameLst>
                                      </p:cBhvr>
                                      <p:to>
                                        <p:strVal val="0.25"/>
                                      </p:to>
                                    </p:set>
                                    <p:animEffect filter="image" prLst="opacity: 0.25">
                                      <p:cBhvr rctx="IE">
                                        <p:cTn id="85" dur="indefinite"/>
                                        <p:tgtEl>
                                          <p:spTgt spid="173"/>
                                        </p:tgtEl>
                                      </p:cBhvr>
                                    </p:animEffect>
                                  </p:childTnLst>
                                </p:cTn>
                              </p:par>
                              <p:par>
                                <p:cTn id="86" presetID="9" presetClass="emph" presetSubtype="0" nodeType="withEffect">
                                  <p:stCondLst>
                                    <p:cond delay="0"/>
                                  </p:stCondLst>
                                  <p:childTnLst>
                                    <p:set>
                                      <p:cBhvr rctx="PPT">
                                        <p:cTn id="87" dur="indefinite"/>
                                        <p:tgtEl>
                                          <p:spTgt spid="176"/>
                                        </p:tgtEl>
                                        <p:attrNameLst>
                                          <p:attrName>style.opacity</p:attrName>
                                        </p:attrNameLst>
                                      </p:cBhvr>
                                      <p:to>
                                        <p:strVal val="0.25"/>
                                      </p:to>
                                    </p:set>
                                    <p:animEffect filter="image" prLst="opacity: 0.25">
                                      <p:cBhvr rctx="IE">
                                        <p:cTn id="88" dur="indefinite"/>
                                        <p:tgtEl>
                                          <p:spTgt spid="176"/>
                                        </p:tgtEl>
                                      </p:cBhvr>
                                    </p:animEffect>
                                  </p:childTnLst>
                                </p:cTn>
                              </p:par>
                              <p:par>
                                <p:cTn id="89" presetID="9" presetClass="emph" presetSubtype="0" nodeType="withEffect">
                                  <p:stCondLst>
                                    <p:cond delay="0"/>
                                  </p:stCondLst>
                                  <p:childTnLst>
                                    <p:set>
                                      <p:cBhvr rctx="PPT">
                                        <p:cTn id="90" dur="indefinite"/>
                                        <p:tgtEl>
                                          <p:spTgt spid="178"/>
                                        </p:tgtEl>
                                        <p:attrNameLst>
                                          <p:attrName>style.opacity</p:attrName>
                                        </p:attrNameLst>
                                      </p:cBhvr>
                                      <p:to>
                                        <p:strVal val="0.25"/>
                                      </p:to>
                                    </p:set>
                                    <p:animEffect filter="image" prLst="opacity: 0.25">
                                      <p:cBhvr rctx="IE">
                                        <p:cTn id="91" dur="indefinite"/>
                                        <p:tgtEl>
                                          <p:spTgt spid="178"/>
                                        </p:tgtEl>
                                      </p:cBhvr>
                                    </p:animEffect>
                                  </p:childTnLst>
                                </p:cTn>
                              </p:par>
                              <p:par>
                                <p:cTn id="92" presetID="9" presetClass="emph" presetSubtype="0" nodeType="withEffect">
                                  <p:stCondLst>
                                    <p:cond delay="0"/>
                                  </p:stCondLst>
                                  <p:childTnLst>
                                    <p:set>
                                      <p:cBhvr rctx="PPT">
                                        <p:cTn id="93" dur="indefinite"/>
                                        <p:tgtEl>
                                          <p:spTgt spid="175"/>
                                        </p:tgtEl>
                                        <p:attrNameLst>
                                          <p:attrName>style.opacity</p:attrName>
                                        </p:attrNameLst>
                                      </p:cBhvr>
                                      <p:to>
                                        <p:strVal val="0.25"/>
                                      </p:to>
                                    </p:set>
                                    <p:animEffect filter="image" prLst="opacity: 0.25">
                                      <p:cBhvr rctx="IE">
                                        <p:cTn id="94" dur="indefinite"/>
                                        <p:tgtEl>
                                          <p:spTgt spid="175"/>
                                        </p:tgtEl>
                                      </p:cBhvr>
                                    </p:animEffect>
                                  </p:childTnLst>
                                </p:cTn>
                              </p:par>
                              <p:par>
                                <p:cTn id="95" presetID="9" presetClass="emph" presetSubtype="0" nodeType="withEffect">
                                  <p:stCondLst>
                                    <p:cond delay="0"/>
                                  </p:stCondLst>
                                  <p:childTnLst>
                                    <p:set>
                                      <p:cBhvr rctx="PPT">
                                        <p:cTn id="96" dur="indefinite"/>
                                        <p:tgtEl>
                                          <p:spTgt spid="174"/>
                                        </p:tgtEl>
                                        <p:attrNameLst>
                                          <p:attrName>style.opacity</p:attrName>
                                        </p:attrNameLst>
                                      </p:cBhvr>
                                      <p:to>
                                        <p:strVal val="0.25"/>
                                      </p:to>
                                    </p:set>
                                    <p:animEffect filter="image" prLst="opacity: 0.25">
                                      <p:cBhvr rctx="IE">
                                        <p:cTn id="97" dur="indefinite"/>
                                        <p:tgtEl>
                                          <p:spTgt spid="174"/>
                                        </p:tgtEl>
                                      </p:cBhvr>
                                    </p:animEffect>
                                  </p:childTnLst>
                                </p:cTn>
                              </p:par>
                              <p:par>
                                <p:cTn id="98" presetID="9" presetClass="emph" presetSubtype="0" nodeType="withEffect">
                                  <p:stCondLst>
                                    <p:cond delay="0"/>
                                  </p:stCondLst>
                                  <p:childTnLst>
                                    <p:set>
                                      <p:cBhvr rctx="PPT">
                                        <p:cTn id="99" dur="indefinite"/>
                                        <p:tgtEl>
                                          <p:spTgt spid="169"/>
                                        </p:tgtEl>
                                        <p:attrNameLst>
                                          <p:attrName>style.opacity</p:attrName>
                                        </p:attrNameLst>
                                      </p:cBhvr>
                                      <p:to>
                                        <p:strVal val="0.25"/>
                                      </p:to>
                                    </p:set>
                                    <p:animEffect filter="image" prLst="opacity: 0.25">
                                      <p:cBhvr rctx="IE">
                                        <p:cTn id="100" dur="indefinite"/>
                                        <p:tgtEl>
                                          <p:spTgt spid="169"/>
                                        </p:tgtEl>
                                      </p:cBhvr>
                                    </p:animEffect>
                                  </p:childTnLst>
                                </p:cTn>
                              </p:par>
                              <p:par>
                                <p:cTn id="101" presetID="9" presetClass="emph" presetSubtype="0" nodeType="withEffect">
                                  <p:stCondLst>
                                    <p:cond delay="0"/>
                                  </p:stCondLst>
                                  <p:childTnLst>
                                    <p:set>
                                      <p:cBhvr rctx="PPT">
                                        <p:cTn id="102" dur="indefinite"/>
                                        <p:tgtEl>
                                          <p:spTgt spid="161"/>
                                        </p:tgtEl>
                                        <p:attrNameLst>
                                          <p:attrName>style.opacity</p:attrName>
                                        </p:attrNameLst>
                                      </p:cBhvr>
                                      <p:to>
                                        <p:strVal val="0.25"/>
                                      </p:to>
                                    </p:set>
                                    <p:animEffect filter="image" prLst="opacity: 0.25">
                                      <p:cBhvr rctx="IE">
                                        <p:cTn id="103" dur="indefinite"/>
                                        <p:tgtEl>
                                          <p:spTgt spid="161"/>
                                        </p:tgtEl>
                                      </p:cBhvr>
                                    </p:animEffect>
                                  </p:childTnLst>
                                </p:cTn>
                              </p:par>
                              <p:par>
                                <p:cTn id="104" presetID="9" presetClass="emph" presetSubtype="0" nodeType="withEffect">
                                  <p:stCondLst>
                                    <p:cond delay="0"/>
                                  </p:stCondLst>
                                  <p:childTnLst>
                                    <p:set>
                                      <p:cBhvr rctx="PPT">
                                        <p:cTn id="105" dur="indefinite"/>
                                        <p:tgtEl>
                                          <p:spTgt spid="146"/>
                                        </p:tgtEl>
                                        <p:attrNameLst>
                                          <p:attrName>style.opacity</p:attrName>
                                        </p:attrNameLst>
                                      </p:cBhvr>
                                      <p:to>
                                        <p:strVal val="0.25"/>
                                      </p:to>
                                    </p:set>
                                    <p:animEffect filter="image" prLst="opacity: 0.25">
                                      <p:cBhvr rctx="IE">
                                        <p:cTn id="106" dur="indefinite"/>
                                        <p:tgtEl>
                                          <p:spTgt spid="146"/>
                                        </p:tgtEl>
                                      </p:cBhvr>
                                    </p:animEffect>
                                  </p:childTnLst>
                                </p:cTn>
                              </p:par>
                              <p:par>
                                <p:cTn id="107" presetID="9" presetClass="emph" presetSubtype="0" nodeType="withEffect">
                                  <p:stCondLst>
                                    <p:cond delay="0"/>
                                  </p:stCondLst>
                                  <p:childTnLst>
                                    <p:set>
                                      <p:cBhvr rctx="PPT">
                                        <p:cTn id="108" dur="indefinite"/>
                                        <p:tgtEl>
                                          <p:spTgt spid="155"/>
                                        </p:tgtEl>
                                        <p:attrNameLst>
                                          <p:attrName>style.opacity</p:attrName>
                                        </p:attrNameLst>
                                      </p:cBhvr>
                                      <p:to>
                                        <p:strVal val="0.25"/>
                                      </p:to>
                                    </p:set>
                                    <p:animEffect filter="image" prLst="opacity: 0.25">
                                      <p:cBhvr rctx="IE">
                                        <p:cTn id="109" dur="indefinite"/>
                                        <p:tgtEl>
                                          <p:spTgt spid="155"/>
                                        </p:tgtEl>
                                      </p:cBhvr>
                                    </p:animEffect>
                                  </p:childTnLst>
                                </p:cTn>
                              </p:par>
                              <p:par>
                                <p:cTn id="110" presetID="9" presetClass="emph" presetSubtype="0" nodeType="withEffect">
                                  <p:stCondLst>
                                    <p:cond delay="0"/>
                                  </p:stCondLst>
                                  <p:childTnLst>
                                    <p:set>
                                      <p:cBhvr rctx="PPT">
                                        <p:cTn id="111" dur="indefinite"/>
                                        <p:tgtEl>
                                          <p:spTgt spid="9"/>
                                        </p:tgtEl>
                                        <p:attrNameLst>
                                          <p:attrName>style.opacity</p:attrName>
                                        </p:attrNameLst>
                                      </p:cBhvr>
                                      <p:to>
                                        <p:strVal val="0.5"/>
                                      </p:to>
                                    </p:set>
                                    <p:animEffect filter="image" prLst="opacity: 0.5">
                                      <p:cBhvr rctx="IE">
                                        <p:cTn id="112" dur="indefinite"/>
                                        <p:tgtEl>
                                          <p:spTgt spid="9"/>
                                        </p:tgtEl>
                                      </p:cBhvr>
                                    </p:animEffect>
                                  </p:childTnLst>
                                </p:cTn>
                              </p:par>
                              <p:par>
                                <p:cTn id="113" presetID="9" presetClass="emph" presetSubtype="0" nodeType="withEffect">
                                  <p:stCondLst>
                                    <p:cond delay="0"/>
                                  </p:stCondLst>
                                  <p:childTnLst>
                                    <p:set>
                                      <p:cBhvr rctx="PPT">
                                        <p:cTn id="114" dur="indefinite"/>
                                        <p:tgtEl>
                                          <p:spTgt spid="22"/>
                                        </p:tgtEl>
                                        <p:attrNameLst>
                                          <p:attrName>style.opacity</p:attrName>
                                        </p:attrNameLst>
                                      </p:cBhvr>
                                      <p:to>
                                        <p:strVal val="0.5"/>
                                      </p:to>
                                    </p:set>
                                    <p:animEffect filter="image" prLst="opacity: 0.5">
                                      <p:cBhvr rctx="IE">
                                        <p:cTn id="115" dur="indefinite"/>
                                        <p:tgtEl>
                                          <p:spTgt spid="22"/>
                                        </p:tgtEl>
                                      </p:cBhvr>
                                    </p:animEffect>
                                  </p:childTnLst>
                                </p:cTn>
                              </p:par>
                              <p:par>
                                <p:cTn id="116" presetID="9" presetClass="emph" presetSubtype="0" nodeType="withEffect">
                                  <p:stCondLst>
                                    <p:cond delay="0"/>
                                  </p:stCondLst>
                                  <p:childTnLst>
                                    <p:set>
                                      <p:cBhvr rctx="PPT">
                                        <p:cTn id="117" dur="indefinite"/>
                                        <p:tgtEl>
                                          <p:spTgt spid="17"/>
                                        </p:tgtEl>
                                        <p:attrNameLst>
                                          <p:attrName>style.opacity</p:attrName>
                                        </p:attrNameLst>
                                      </p:cBhvr>
                                      <p:to>
                                        <p:strVal val="0.5"/>
                                      </p:to>
                                    </p:set>
                                    <p:animEffect filter="image" prLst="opacity: 0.5">
                                      <p:cBhvr rctx="IE">
                                        <p:cTn id="118" dur="indefinite"/>
                                        <p:tgtEl>
                                          <p:spTgt spid="17"/>
                                        </p:tgtEl>
                                      </p:cBhvr>
                                    </p:animEffect>
                                  </p:childTnLst>
                                </p:cTn>
                              </p:par>
                              <p:par>
                                <p:cTn id="119" presetID="9" presetClass="emph" presetSubtype="0" nodeType="withEffect">
                                  <p:stCondLst>
                                    <p:cond delay="0"/>
                                  </p:stCondLst>
                                  <p:childTnLst>
                                    <p:set>
                                      <p:cBhvr rctx="PPT">
                                        <p:cTn id="120" dur="indefinite"/>
                                        <p:tgtEl>
                                          <p:spTgt spid="18"/>
                                        </p:tgtEl>
                                        <p:attrNameLst>
                                          <p:attrName>style.opacity</p:attrName>
                                        </p:attrNameLst>
                                      </p:cBhvr>
                                      <p:to>
                                        <p:strVal val="0.5"/>
                                      </p:to>
                                    </p:set>
                                    <p:animEffect filter="image" prLst="opacity: 0.5">
                                      <p:cBhvr rctx="IE">
                                        <p:cTn id="121" dur="indefinite"/>
                                        <p:tgtEl>
                                          <p:spTgt spid="18"/>
                                        </p:tgtEl>
                                      </p:cBhvr>
                                    </p:animEffect>
                                  </p:childTnLst>
                                </p:cTn>
                              </p:par>
                              <p:par>
                                <p:cTn id="122" presetID="9" presetClass="emph" presetSubtype="0" nodeType="withEffect">
                                  <p:stCondLst>
                                    <p:cond delay="0"/>
                                  </p:stCondLst>
                                  <p:childTnLst>
                                    <p:set>
                                      <p:cBhvr rctx="PPT">
                                        <p:cTn id="123" dur="indefinite"/>
                                        <p:tgtEl>
                                          <p:spTgt spid="6"/>
                                        </p:tgtEl>
                                        <p:attrNameLst>
                                          <p:attrName>style.opacity</p:attrName>
                                        </p:attrNameLst>
                                      </p:cBhvr>
                                      <p:to>
                                        <p:strVal val="0.5"/>
                                      </p:to>
                                    </p:set>
                                    <p:animEffect filter="image" prLst="opacity: 0.5">
                                      <p:cBhvr rctx="IE">
                                        <p:cTn id="124" dur="indefinite"/>
                                        <p:tgtEl>
                                          <p:spTgt spid="6"/>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4">
                                            <p:txEl>
                                              <p:pRg st="0" end="0"/>
                                            </p:txEl>
                                          </p:spTgt>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Oracle – Challenges</a:t>
            </a:r>
            <a:endParaRPr lang="en-US" dirty="0"/>
          </a:p>
        </p:txBody>
      </p:sp>
      <p:sp>
        <p:nvSpPr>
          <p:cNvPr id="3" name="Content Placeholder 2"/>
          <p:cNvSpPr>
            <a:spLocks noGrp="1"/>
          </p:cNvSpPr>
          <p:nvPr>
            <p:ph idx="1"/>
          </p:nvPr>
        </p:nvSpPr>
        <p:spPr/>
        <p:txBody>
          <a:bodyPr>
            <a:normAutofit/>
          </a:bodyPr>
          <a:lstStyle/>
          <a:p>
            <a:r>
              <a:rPr lang="en-US" dirty="0" smtClean="0"/>
              <a:t>Forming buddy sets</a:t>
            </a:r>
          </a:p>
          <a:p>
            <a:pPr lvl="1"/>
            <a:r>
              <a:rPr lang="en-US" dirty="0" smtClean="0"/>
              <a:t>Before we start?</a:t>
            </a:r>
          </a:p>
          <a:p>
            <a:pPr lvl="1"/>
            <a:r>
              <a:rPr lang="en-US" dirty="0" smtClean="0"/>
              <a:t>When a user goes offline</a:t>
            </a:r>
          </a:p>
          <a:p>
            <a:pPr lvl="1"/>
            <a:r>
              <a:rPr lang="en-US" dirty="0" smtClean="0"/>
              <a:t>After a user has been offline for a while</a:t>
            </a:r>
          </a:p>
          <a:p>
            <a:r>
              <a:rPr lang="en-US" dirty="0" smtClean="0"/>
              <a:t>Organizing buddy sets</a:t>
            </a:r>
          </a:p>
          <a:p>
            <a:pPr lvl="1"/>
            <a:r>
              <a:rPr lang="en-US" dirty="0" smtClean="0"/>
              <a:t>By user sign-on time</a:t>
            </a:r>
          </a:p>
          <a:p>
            <a:pPr lvl="1"/>
            <a:r>
              <a:rPr lang="en-US" dirty="0" smtClean="0"/>
              <a:t>User historical online / offline time</a:t>
            </a:r>
          </a:p>
          <a:p>
            <a:pPr lvl="1"/>
            <a:r>
              <a:rPr lang="en-US" dirty="0" smtClean="0"/>
              <a:t>Random</a:t>
            </a:r>
          </a:p>
          <a:p>
            <a:r>
              <a:rPr lang="en-US" dirty="0" smtClean="0"/>
              <a:t>Setting buddy set size</a:t>
            </a:r>
            <a:endParaRPr lang="en-US" dirty="0"/>
          </a:p>
          <a:p>
            <a:endParaRPr lang="en-US" dirty="0"/>
          </a:p>
        </p:txBody>
      </p:sp>
    </p:spTree>
    <p:extLst>
      <p:ext uri="{BB962C8B-B14F-4D97-AF65-F5344CB8AC3E}">
        <p14:creationId xmlns:p14="http://schemas.microsoft.com/office/powerpoint/2010/main" val="9525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lt">
                                    <p:tmAbs val="0"/>
                                  </p:iterate>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Buddy Sets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042144165"/>
              </p:ext>
            </p:extLst>
          </p:nvPr>
        </p:nvGraphicFramePr>
        <p:xfrm>
          <a:off x="1066800" y="147828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endParaRPr lang="en-US" sz="2800" b="1"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chemeClr val="accent6">
                        <a:lumMod val="75000"/>
                      </a:schemeClr>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494042928"/>
              </p:ext>
            </p:extLst>
          </p:nvPr>
        </p:nvGraphicFramePr>
        <p:xfrm>
          <a:off x="1066800" y="198120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1</a:t>
                      </a:r>
                      <a:endParaRPr lang="en-US" sz="2800" b="1"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r>
            </a:tbl>
          </a:graphicData>
        </a:graphic>
      </p:graphicFrame>
      <p:sp>
        <p:nvSpPr>
          <p:cNvPr id="14" name="Content Placeholder 13"/>
          <p:cNvSpPr>
            <a:spLocks noGrp="1"/>
          </p:cNvSpPr>
          <p:nvPr>
            <p:ph idx="1"/>
          </p:nvPr>
        </p:nvSpPr>
        <p:spPr>
          <a:xfrm>
            <a:off x="457200" y="4191000"/>
            <a:ext cx="7772400" cy="2514600"/>
          </a:xfrm>
        </p:spPr>
        <p:txBody>
          <a:bodyPr>
            <a:normAutofit/>
          </a:bodyPr>
          <a:lstStyle/>
          <a:p>
            <a:r>
              <a:rPr lang="en-US" sz="2800" dirty="0" smtClean="0"/>
              <a:t>Static policies assign buddy sets before first transmission (T0)</a:t>
            </a:r>
          </a:p>
          <a:p>
            <a:r>
              <a:rPr lang="en-US" sz="2800" dirty="0" smtClean="0"/>
              <a:t>Unable to adjust to unpredictable nature of users</a:t>
            </a:r>
          </a:p>
          <a:p>
            <a:endParaRPr lang="en-US" sz="2800" dirty="0"/>
          </a:p>
        </p:txBody>
      </p:sp>
      <p:sp>
        <p:nvSpPr>
          <p:cNvPr id="20" name="TextBox 19"/>
          <p:cNvSpPr txBox="1"/>
          <p:nvPr/>
        </p:nvSpPr>
        <p:spPr>
          <a:xfrm>
            <a:off x="4138239" y="2962870"/>
            <a:ext cx="662361" cy="923330"/>
          </a:xfrm>
          <a:prstGeom prst="rect">
            <a:avLst/>
          </a:prstGeom>
          <a:noFill/>
        </p:spPr>
        <p:txBody>
          <a:bodyPr wrap="none" rtlCol="0">
            <a:spAutoFit/>
          </a:bodyPr>
          <a:lstStyle/>
          <a:p>
            <a:r>
              <a:rPr lang="en-US" sz="5400" dirty="0" smtClean="0"/>
              <a:t>…</a:t>
            </a:r>
            <a:endParaRPr lang="en-US" sz="5400" dirty="0"/>
          </a:p>
        </p:txBody>
      </p:sp>
      <p:cxnSp>
        <p:nvCxnSpPr>
          <p:cNvPr id="22" name="Straight Arrow Connector 21"/>
          <p:cNvCxnSpPr/>
          <p:nvPr/>
        </p:nvCxnSpPr>
        <p:spPr>
          <a:xfrm flipH="1">
            <a:off x="596211" y="1981200"/>
            <a:ext cx="13390" cy="2209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118408" y="2477398"/>
            <a:ext cx="906017" cy="523220"/>
          </a:xfrm>
          <a:prstGeom prst="rect">
            <a:avLst/>
          </a:prstGeom>
          <a:noFill/>
        </p:spPr>
        <p:txBody>
          <a:bodyPr wrap="none" rtlCol="0">
            <a:spAutoFit/>
          </a:bodyPr>
          <a:lstStyle/>
          <a:p>
            <a:r>
              <a:rPr lang="en-US" sz="2800" dirty="0" smtClean="0"/>
              <a:t>Time</a:t>
            </a:r>
            <a:endParaRPr lang="en-US" sz="2800" dirty="0"/>
          </a:p>
        </p:txBody>
      </p:sp>
      <p:sp>
        <p:nvSpPr>
          <p:cNvPr id="24" name="TextBox 23"/>
          <p:cNvSpPr txBox="1"/>
          <p:nvPr/>
        </p:nvSpPr>
        <p:spPr>
          <a:xfrm>
            <a:off x="762000" y="990600"/>
            <a:ext cx="2601738" cy="523220"/>
          </a:xfrm>
          <a:prstGeom prst="rect">
            <a:avLst/>
          </a:prstGeom>
          <a:noFill/>
        </p:spPr>
        <p:txBody>
          <a:bodyPr wrap="none" rtlCol="0">
            <a:spAutoFit/>
          </a:bodyPr>
          <a:lstStyle/>
          <a:p>
            <a:r>
              <a:rPr lang="en-US" sz="2800" dirty="0" smtClean="0"/>
              <a:t>User </a:t>
            </a:r>
            <a:r>
              <a:rPr lang="en-US" sz="2800" dirty="0" err="1" smtClean="0"/>
              <a:t>Ciphertexts</a:t>
            </a:r>
            <a:endParaRPr lang="en-US" sz="2800" dirty="0"/>
          </a:p>
        </p:txBody>
      </p:sp>
      <p:graphicFrame>
        <p:nvGraphicFramePr>
          <p:cNvPr id="26" name="Content Placeholder 3"/>
          <p:cNvGraphicFramePr>
            <a:graphicFrameLocks/>
          </p:cNvGraphicFramePr>
          <p:nvPr>
            <p:extLst>
              <p:ext uri="{D42A27DB-BD31-4B8C-83A1-F6EECF244321}">
                <p14:modId xmlns:p14="http://schemas.microsoft.com/office/powerpoint/2010/main" val="1265997152"/>
              </p:ext>
            </p:extLst>
          </p:nvPr>
        </p:nvGraphicFramePr>
        <p:xfrm>
          <a:off x="1066799" y="246888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1</a:t>
                      </a:r>
                      <a:endParaRPr lang="en-US" sz="2800" b="1" dirty="0"/>
                    </a:p>
                  </a:txBody>
                  <a:tcPr marL="0" marR="0" marT="0" marB="0">
                    <a:solidFill>
                      <a:schemeClr val="accent1"/>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solidFill>
                      <a:srgbClr val="C00000"/>
                    </a:solidFill>
                  </a:tcPr>
                </a:tc>
                <a:tc>
                  <a:txBody>
                    <a:bodyPr/>
                    <a:lstStyle/>
                    <a:p>
                      <a:pPr algn="ctr"/>
                      <a:r>
                        <a:rPr lang="en-US" sz="2800" dirty="0" smtClean="0"/>
                        <a:t>2</a:t>
                      </a:r>
                      <a:endParaRPr lang="en-US" sz="2800" dirty="0"/>
                    </a:p>
                  </a:txBody>
                  <a:tcPr marL="0" marR="0" marT="0" marB="0">
                    <a:solidFill>
                      <a:srgbClr val="C00000"/>
                    </a:solidFill>
                  </a:tcPr>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3</a:t>
                      </a:r>
                      <a:endParaRPr lang="en-US" sz="2800" dirty="0"/>
                    </a:p>
                  </a:txBody>
                  <a:tcPr marL="0" marR="0" marT="0" marB="0">
                    <a:solidFill>
                      <a:srgbClr val="C00000"/>
                    </a:solidFill>
                  </a:tcPr>
                </a:tc>
                <a:tc>
                  <a:txBody>
                    <a:bodyPr/>
                    <a:lstStyle/>
                    <a:p>
                      <a:pPr algn="ctr"/>
                      <a:r>
                        <a:rPr lang="en-US" sz="2800" dirty="0" smtClean="0"/>
                        <a:t>3</a:t>
                      </a:r>
                      <a:endParaRPr lang="en-US" sz="2800" dirty="0"/>
                    </a:p>
                  </a:txBody>
                  <a:tcPr marL="0" marR="0" marT="0" marB="0">
                    <a:solidFill>
                      <a:schemeClr val="accent1"/>
                    </a:solidFill>
                  </a:tcPr>
                </a:tc>
                <a:tc>
                  <a:txBody>
                    <a:bodyPr/>
                    <a:lstStyle/>
                    <a:p>
                      <a:pPr algn="ctr"/>
                      <a:r>
                        <a:rPr lang="en-US" sz="2800" dirty="0" smtClean="0"/>
                        <a:t>3</a:t>
                      </a:r>
                      <a:endParaRPr lang="en-US" sz="2800" dirty="0"/>
                    </a:p>
                  </a:txBody>
                  <a:tcPr marL="0" marR="0" marT="0" marB="0">
                    <a:solidFill>
                      <a:schemeClr val="accent1"/>
                    </a:solidFill>
                  </a:tcPr>
                </a:tc>
                <a:tc>
                  <a:txBody>
                    <a:bodyPr/>
                    <a:lstStyle/>
                    <a:p>
                      <a:pPr algn="ctr"/>
                      <a:r>
                        <a:rPr lang="en-US" sz="2800" dirty="0" smtClean="0"/>
                        <a:t>3</a:t>
                      </a:r>
                      <a:endParaRPr lang="en-US" sz="2800" dirty="0"/>
                    </a:p>
                  </a:txBody>
                  <a:tcPr marL="0" marR="0" marT="0" marB="0"/>
                </a:tc>
              </a:tr>
            </a:tbl>
          </a:graphicData>
        </a:graphic>
      </p:graphicFrame>
      <p:cxnSp>
        <p:nvCxnSpPr>
          <p:cNvPr id="28" name="Straight Arrow Connector 27"/>
          <p:cNvCxnSpPr/>
          <p:nvPr/>
        </p:nvCxnSpPr>
        <p:spPr>
          <a:xfrm flipH="1">
            <a:off x="3016057" y="1252210"/>
            <a:ext cx="1286892" cy="42419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02949" y="981075"/>
            <a:ext cx="1031051" cy="461665"/>
          </a:xfrm>
          <a:prstGeom prst="rect">
            <a:avLst/>
          </a:prstGeom>
          <a:noFill/>
        </p:spPr>
        <p:txBody>
          <a:bodyPr wrap="none" rtlCol="0">
            <a:spAutoFit/>
          </a:bodyPr>
          <a:lstStyle/>
          <a:p>
            <a:r>
              <a:rPr lang="en-US" sz="2400" dirty="0" smtClean="0"/>
              <a:t>Owner</a:t>
            </a:r>
            <a:endParaRPr lang="en-US" sz="2400" dirty="0"/>
          </a:p>
        </p:txBody>
      </p:sp>
      <p:sp>
        <p:nvSpPr>
          <p:cNvPr id="31" name="TextBox 30"/>
          <p:cNvSpPr txBox="1"/>
          <p:nvPr/>
        </p:nvSpPr>
        <p:spPr>
          <a:xfrm>
            <a:off x="596211" y="1953194"/>
            <a:ext cx="490840" cy="461665"/>
          </a:xfrm>
          <a:prstGeom prst="rect">
            <a:avLst/>
          </a:prstGeom>
          <a:noFill/>
        </p:spPr>
        <p:txBody>
          <a:bodyPr wrap="none" rtlCol="0">
            <a:spAutoFit/>
          </a:bodyPr>
          <a:lstStyle/>
          <a:p>
            <a:r>
              <a:rPr lang="en-US" sz="2400" dirty="0" smtClean="0"/>
              <a:t>T0</a:t>
            </a:r>
            <a:endParaRPr lang="en-US" sz="2400" dirty="0"/>
          </a:p>
        </p:txBody>
      </p:sp>
      <p:sp>
        <p:nvSpPr>
          <p:cNvPr id="32" name="TextBox 31"/>
          <p:cNvSpPr txBox="1"/>
          <p:nvPr/>
        </p:nvSpPr>
        <p:spPr>
          <a:xfrm>
            <a:off x="609600" y="2433935"/>
            <a:ext cx="490840" cy="461665"/>
          </a:xfrm>
          <a:prstGeom prst="rect">
            <a:avLst/>
          </a:prstGeom>
          <a:noFill/>
        </p:spPr>
        <p:txBody>
          <a:bodyPr wrap="none" rtlCol="0">
            <a:spAutoFit/>
          </a:bodyPr>
          <a:lstStyle/>
          <a:p>
            <a:r>
              <a:rPr lang="en-US" sz="2400" dirty="0" smtClean="0"/>
              <a:t>T1</a:t>
            </a:r>
            <a:endParaRPr lang="en-US" sz="2400" dirty="0"/>
          </a:p>
        </p:txBody>
      </p:sp>
      <p:sp>
        <p:nvSpPr>
          <p:cNvPr id="33" name="TextBox 32"/>
          <p:cNvSpPr txBox="1"/>
          <p:nvPr/>
        </p:nvSpPr>
        <p:spPr>
          <a:xfrm>
            <a:off x="609600" y="2967335"/>
            <a:ext cx="490840" cy="461665"/>
          </a:xfrm>
          <a:prstGeom prst="rect">
            <a:avLst/>
          </a:prstGeom>
          <a:noFill/>
        </p:spPr>
        <p:txBody>
          <a:bodyPr wrap="none" rtlCol="0">
            <a:spAutoFit/>
          </a:bodyPr>
          <a:lstStyle/>
          <a:p>
            <a:r>
              <a:rPr lang="en-US" sz="2400" dirty="0" smtClean="0"/>
              <a:t>T2</a:t>
            </a:r>
            <a:endParaRPr lang="en-US" sz="2400" dirty="0"/>
          </a:p>
        </p:txBody>
      </p:sp>
      <p:sp>
        <p:nvSpPr>
          <p:cNvPr id="36" name="TextBox 35"/>
          <p:cNvSpPr txBox="1"/>
          <p:nvPr/>
        </p:nvSpPr>
        <p:spPr>
          <a:xfrm>
            <a:off x="5729710" y="990600"/>
            <a:ext cx="2576090" cy="523220"/>
          </a:xfrm>
          <a:prstGeom prst="rect">
            <a:avLst/>
          </a:prstGeom>
          <a:noFill/>
        </p:spPr>
        <p:txBody>
          <a:bodyPr wrap="none" rtlCol="0">
            <a:spAutoFit/>
          </a:bodyPr>
          <a:lstStyle/>
          <a:p>
            <a:r>
              <a:rPr lang="en-US" sz="2800" dirty="0" err="1" smtClean="0"/>
              <a:t>Cleartext</a:t>
            </a:r>
            <a:r>
              <a:rPr lang="en-US" sz="2800" dirty="0" smtClean="0"/>
              <a:t> output</a:t>
            </a:r>
            <a:endParaRPr lang="en-US" sz="2800" dirty="0"/>
          </a:p>
        </p:txBody>
      </p:sp>
      <p:graphicFrame>
        <p:nvGraphicFramePr>
          <p:cNvPr id="37" name="Content Placeholder 10"/>
          <p:cNvGraphicFramePr>
            <a:graphicFrameLocks/>
          </p:cNvGraphicFramePr>
          <p:nvPr>
            <p:extLst>
              <p:ext uri="{D42A27DB-BD31-4B8C-83A1-F6EECF244321}">
                <p14:modId xmlns:p14="http://schemas.microsoft.com/office/powerpoint/2010/main" val="1339672583"/>
              </p:ext>
            </p:extLst>
          </p:nvPr>
        </p:nvGraphicFramePr>
        <p:xfrm>
          <a:off x="6934200" y="2468880"/>
          <a:ext cx="304800" cy="426720"/>
        </p:xfrm>
        <a:graphic>
          <a:graphicData uri="http://schemas.openxmlformats.org/drawingml/2006/table">
            <a:tbl>
              <a:tblPr firstRow="1" bandRow="1">
                <a:tableStyleId>{5C22544A-7EE6-4342-B048-85BDC9FD1C3A}</a:tableStyleId>
              </a:tblPr>
              <a:tblGrid>
                <a:gridCol w="304800"/>
              </a:tblGrid>
              <a:tr h="194990">
                <a:tc>
                  <a:txBody>
                    <a:bodyPr/>
                    <a:lstStyle/>
                    <a:p>
                      <a:pPr algn="ctr"/>
                      <a:endParaRPr lang="en-US" sz="2800" dirty="0"/>
                    </a:p>
                  </a:txBody>
                  <a:tcPr marL="0" marR="0" marT="0" marB="0">
                    <a:solidFill>
                      <a:srgbClr val="C00000"/>
                    </a:solidFill>
                  </a:tcPr>
                </a:tc>
              </a:tr>
            </a:tbl>
          </a:graphicData>
        </a:graphic>
      </p:graphicFrame>
      <p:graphicFrame>
        <p:nvGraphicFramePr>
          <p:cNvPr id="38" name="Content Placeholder 3"/>
          <p:cNvGraphicFramePr>
            <a:graphicFrameLocks/>
          </p:cNvGraphicFramePr>
          <p:nvPr>
            <p:extLst>
              <p:ext uri="{D42A27DB-BD31-4B8C-83A1-F6EECF244321}">
                <p14:modId xmlns:p14="http://schemas.microsoft.com/office/powerpoint/2010/main" val="368487556"/>
              </p:ext>
            </p:extLst>
          </p:nvPr>
        </p:nvGraphicFramePr>
        <p:xfrm>
          <a:off x="1066799" y="297180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1</a:t>
                      </a:r>
                      <a:endParaRPr lang="en-US" sz="2800" b="1" dirty="0"/>
                    </a:p>
                  </a:txBody>
                  <a:tcPr marL="0" marR="0" marT="0" marB="0">
                    <a:solidFill>
                      <a:schemeClr val="accent1"/>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solidFill>
                      <a:srgbClr val="C00000"/>
                    </a:solidFill>
                  </a:tcPr>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3</a:t>
                      </a:r>
                      <a:endParaRPr lang="en-US" sz="2800" dirty="0"/>
                    </a:p>
                  </a:txBody>
                  <a:tcPr marL="0" marR="0" marT="0" marB="0">
                    <a:solidFill>
                      <a:schemeClr val="accent1"/>
                    </a:solidFill>
                  </a:tcPr>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r>
            </a:tbl>
          </a:graphicData>
        </a:graphic>
      </p:graphicFrame>
      <p:graphicFrame>
        <p:nvGraphicFramePr>
          <p:cNvPr id="39" name="Content Placeholder 10"/>
          <p:cNvGraphicFramePr>
            <a:graphicFrameLocks/>
          </p:cNvGraphicFramePr>
          <p:nvPr>
            <p:extLst>
              <p:ext uri="{D42A27DB-BD31-4B8C-83A1-F6EECF244321}">
                <p14:modId xmlns:p14="http://schemas.microsoft.com/office/powerpoint/2010/main" val="2322235056"/>
              </p:ext>
            </p:extLst>
          </p:nvPr>
        </p:nvGraphicFramePr>
        <p:xfrm>
          <a:off x="6934200" y="2971800"/>
          <a:ext cx="304800" cy="426720"/>
        </p:xfrm>
        <a:graphic>
          <a:graphicData uri="http://schemas.openxmlformats.org/drawingml/2006/table">
            <a:tbl>
              <a:tblPr firstRow="1" bandRow="1">
                <a:tableStyleId>{5C22544A-7EE6-4342-B048-85BDC9FD1C3A}</a:tableStyleId>
              </a:tblPr>
              <a:tblGrid>
                <a:gridCol w="304800"/>
              </a:tblGrid>
              <a:tr h="194990">
                <a:tc>
                  <a:txBody>
                    <a:bodyPr/>
                    <a:lstStyle/>
                    <a:p>
                      <a:pPr algn="ctr"/>
                      <a:endParaRPr lang="en-US" sz="2800" dirty="0"/>
                    </a:p>
                  </a:txBody>
                  <a:tcPr marL="0" marR="0" marT="0" marB="0">
                    <a:solidFill>
                      <a:srgbClr val="C00000"/>
                    </a:solidFill>
                  </a:tcPr>
                </a:tc>
              </a:tr>
            </a:tbl>
          </a:graphicData>
        </a:graphic>
      </p:graphicFrame>
      <p:graphicFrame>
        <p:nvGraphicFramePr>
          <p:cNvPr id="40" name="Content Placeholder 3"/>
          <p:cNvGraphicFramePr>
            <a:graphicFrameLocks/>
          </p:cNvGraphicFramePr>
          <p:nvPr>
            <p:extLst>
              <p:ext uri="{D42A27DB-BD31-4B8C-83A1-F6EECF244321}">
                <p14:modId xmlns:p14="http://schemas.microsoft.com/office/powerpoint/2010/main" val="3406328470"/>
              </p:ext>
            </p:extLst>
          </p:nvPr>
        </p:nvGraphicFramePr>
        <p:xfrm>
          <a:off x="1066800" y="376428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1</a:t>
                      </a:r>
                      <a:endParaRPr lang="en-US" sz="2800" b="1"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r>
            </a:tbl>
          </a:graphicData>
        </a:graphic>
      </p:graphicFrame>
      <p:graphicFrame>
        <p:nvGraphicFramePr>
          <p:cNvPr id="41" name="Content Placeholder 10"/>
          <p:cNvGraphicFramePr>
            <a:graphicFrameLocks/>
          </p:cNvGraphicFramePr>
          <p:nvPr>
            <p:extLst>
              <p:ext uri="{D42A27DB-BD31-4B8C-83A1-F6EECF244321}">
                <p14:modId xmlns:p14="http://schemas.microsoft.com/office/powerpoint/2010/main" val="4046534563"/>
              </p:ext>
            </p:extLst>
          </p:nvPr>
        </p:nvGraphicFramePr>
        <p:xfrm>
          <a:off x="6934200" y="3764280"/>
          <a:ext cx="304800" cy="426720"/>
        </p:xfrm>
        <a:graphic>
          <a:graphicData uri="http://schemas.openxmlformats.org/drawingml/2006/table">
            <a:tbl>
              <a:tblPr firstRow="1" bandRow="1">
                <a:tableStyleId>{5C22544A-7EE6-4342-B048-85BDC9FD1C3A}</a:tableStyleId>
              </a:tblPr>
              <a:tblGrid>
                <a:gridCol w="304800"/>
              </a:tblGrid>
              <a:tr h="194990">
                <a:tc>
                  <a:txBody>
                    <a:bodyPr/>
                    <a:lstStyle/>
                    <a:p>
                      <a:pPr algn="ctr"/>
                      <a:endParaRPr lang="en-US" sz="2800" dirty="0"/>
                    </a:p>
                  </a:txBody>
                  <a:tcPr marL="0" marR="0" marT="0" marB="0"/>
                </a:tc>
              </a:tr>
            </a:tbl>
          </a:graphicData>
        </a:graphic>
      </p:graphicFrame>
      <p:sp>
        <p:nvSpPr>
          <p:cNvPr id="43" name="TextBox 42"/>
          <p:cNvSpPr txBox="1"/>
          <p:nvPr/>
        </p:nvSpPr>
        <p:spPr>
          <a:xfrm>
            <a:off x="609600" y="3729335"/>
            <a:ext cx="405880" cy="461665"/>
          </a:xfrm>
          <a:prstGeom prst="rect">
            <a:avLst/>
          </a:prstGeom>
          <a:noFill/>
        </p:spPr>
        <p:txBody>
          <a:bodyPr wrap="none" rtlCol="0">
            <a:spAutoFit/>
          </a:bodyPr>
          <a:lstStyle/>
          <a:p>
            <a:r>
              <a:rPr lang="en-US" sz="2400" dirty="0" smtClean="0"/>
              <a:t>Ti</a:t>
            </a:r>
            <a:endParaRPr lang="en-US" sz="2400" dirty="0"/>
          </a:p>
        </p:txBody>
      </p:sp>
    </p:spTree>
    <p:extLst>
      <p:ext uri="{BB962C8B-B14F-4D97-AF65-F5344CB8AC3E}">
        <p14:creationId xmlns:p14="http://schemas.microsoft.com/office/powerpoint/2010/main" val="258926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P spid="32" grpId="0"/>
      <p:bldP spid="33"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Buddy Sets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697484643"/>
              </p:ext>
            </p:extLst>
          </p:nvPr>
        </p:nvGraphicFramePr>
        <p:xfrm>
          <a:off x="1066800" y="147828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endParaRPr lang="en-US" sz="2800" b="1"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chemeClr val="accent6">
                        <a:lumMod val="75000"/>
                      </a:schemeClr>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c>
                  <a:txBody>
                    <a:bodyPr/>
                    <a:lstStyle/>
                    <a:p>
                      <a:pPr algn="ctr"/>
                      <a:endParaRPr lang="en-US" sz="2800" dirty="0"/>
                    </a:p>
                  </a:txBody>
                  <a:tcPr marL="0" marR="0" marT="0" marB="0">
                    <a:solidFill>
                      <a:srgbClr val="00B050"/>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779349409"/>
              </p:ext>
            </p:extLst>
          </p:nvPr>
        </p:nvGraphicFramePr>
        <p:xfrm>
          <a:off x="1066800" y="198120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1</a:t>
                      </a:r>
                      <a:endParaRPr lang="en-US" sz="2800" b="1"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r>
            </a:tbl>
          </a:graphicData>
        </a:graphic>
      </p:graphicFrame>
      <p:sp>
        <p:nvSpPr>
          <p:cNvPr id="14" name="Content Placeholder 13"/>
          <p:cNvSpPr>
            <a:spLocks noGrp="1"/>
          </p:cNvSpPr>
          <p:nvPr>
            <p:ph idx="1"/>
          </p:nvPr>
        </p:nvSpPr>
        <p:spPr>
          <a:xfrm>
            <a:off x="457200" y="4191000"/>
            <a:ext cx="7772400" cy="2514600"/>
          </a:xfrm>
        </p:spPr>
        <p:txBody>
          <a:bodyPr>
            <a:normAutofit/>
          </a:bodyPr>
          <a:lstStyle/>
          <a:p>
            <a:r>
              <a:rPr lang="en-US" sz="2800" dirty="0" smtClean="0"/>
              <a:t>Dynamic policy places all buddies into a single set</a:t>
            </a:r>
          </a:p>
          <a:p>
            <a:r>
              <a:rPr lang="en-US" sz="2800" dirty="0" smtClean="0"/>
              <a:t>Makes sets as client behavior changes</a:t>
            </a:r>
          </a:p>
          <a:p>
            <a:r>
              <a:rPr lang="en-US" sz="2800" dirty="0" smtClean="0"/>
              <a:t>Able to provide better utility as an owner is more likely to be kept online</a:t>
            </a:r>
          </a:p>
          <a:p>
            <a:endParaRPr lang="en-US" sz="2800" dirty="0"/>
          </a:p>
        </p:txBody>
      </p:sp>
      <p:sp>
        <p:nvSpPr>
          <p:cNvPr id="20" name="TextBox 19"/>
          <p:cNvSpPr txBox="1"/>
          <p:nvPr/>
        </p:nvSpPr>
        <p:spPr>
          <a:xfrm>
            <a:off x="4138239" y="2962870"/>
            <a:ext cx="662361" cy="923330"/>
          </a:xfrm>
          <a:prstGeom prst="rect">
            <a:avLst/>
          </a:prstGeom>
          <a:noFill/>
        </p:spPr>
        <p:txBody>
          <a:bodyPr wrap="none" rtlCol="0">
            <a:spAutoFit/>
          </a:bodyPr>
          <a:lstStyle/>
          <a:p>
            <a:r>
              <a:rPr lang="en-US" sz="5400" dirty="0" smtClean="0"/>
              <a:t>…</a:t>
            </a:r>
            <a:endParaRPr lang="en-US" sz="5400" dirty="0"/>
          </a:p>
        </p:txBody>
      </p:sp>
      <p:cxnSp>
        <p:nvCxnSpPr>
          <p:cNvPr id="22" name="Straight Arrow Connector 21"/>
          <p:cNvCxnSpPr/>
          <p:nvPr/>
        </p:nvCxnSpPr>
        <p:spPr>
          <a:xfrm flipH="1">
            <a:off x="596211" y="1981200"/>
            <a:ext cx="13390" cy="2209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118408" y="2477398"/>
            <a:ext cx="906017" cy="523220"/>
          </a:xfrm>
          <a:prstGeom prst="rect">
            <a:avLst/>
          </a:prstGeom>
          <a:noFill/>
        </p:spPr>
        <p:txBody>
          <a:bodyPr wrap="none" rtlCol="0">
            <a:spAutoFit/>
          </a:bodyPr>
          <a:lstStyle/>
          <a:p>
            <a:r>
              <a:rPr lang="en-US" sz="2800" dirty="0" smtClean="0"/>
              <a:t>Time</a:t>
            </a:r>
            <a:endParaRPr lang="en-US" sz="2800" dirty="0"/>
          </a:p>
        </p:txBody>
      </p:sp>
      <p:sp>
        <p:nvSpPr>
          <p:cNvPr id="24" name="TextBox 23"/>
          <p:cNvSpPr txBox="1"/>
          <p:nvPr/>
        </p:nvSpPr>
        <p:spPr>
          <a:xfrm>
            <a:off x="762000" y="990600"/>
            <a:ext cx="2601738" cy="523220"/>
          </a:xfrm>
          <a:prstGeom prst="rect">
            <a:avLst/>
          </a:prstGeom>
          <a:noFill/>
        </p:spPr>
        <p:txBody>
          <a:bodyPr wrap="none" rtlCol="0">
            <a:spAutoFit/>
          </a:bodyPr>
          <a:lstStyle/>
          <a:p>
            <a:r>
              <a:rPr lang="en-US" sz="2800" dirty="0" smtClean="0"/>
              <a:t>User </a:t>
            </a:r>
            <a:r>
              <a:rPr lang="en-US" sz="2800" dirty="0" err="1" smtClean="0"/>
              <a:t>Ciphertexts</a:t>
            </a:r>
            <a:endParaRPr lang="en-US" sz="2800" dirty="0"/>
          </a:p>
        </p:txBody>
      </p:sp>
      <p:graphicFrame>
        <p:nvGraphicFramePr>
          <p:cNvPr id="26" name="Content Placeholder 3"/>
          <p:cNvGraphicFramePr>
            <a:graphicFrameLocks/>
          </p:cNvGraphicFramePr>
          <p:nvPr>
            <p:extLst>
              <p:ext uri="{D42A27DB-BD31-4B8C-83A1-F6EECF244321}">
                <p14:modId xmlns:p14="http://schemas.microsoft.com/office/powerpoint/2010/main" val="570657876"/>
              </p:ext>
            </p:extLst>
          </p:nvPr>
        </p:nvGraphicFramePr>
        <p:xfrm>
          <a:off x="1066799" y="246888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1</a:t>
                      </a:r>
                      <a:endParaRPr lang="en-US" sz="2800" b="1" dirty="0"/>
                    </a:p>
                  </a:txBody>
                  <a:tcPr marL="0" marR="0" marT="0" marB="0">
                    <a:solidFill>
                      <a:schemeClr val="accent1"/>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solidFill>
                      <a:srgbClr val="C00000"/>
                    </a:solidFill>
                  </a:tcPr>
                </a:tc>
                <a:tc>
                  <a:txBody>
                    <a:bodyPr/>
                    <a:lstStyle/>
                    <a:p>
                      <a:pPr algn="ctr"/>
                      <a:r>
                        <a:rPr lang="en-US" sz="2800" dirty="0" smtClean="0"/>
                        <a:t>2</a:t>
                      </a:r>
                      <a:endParaRPr lang="en-US" sz="2800" dirty="0"/>
                    </a:p>
                  </a:txBody>
                  <a:tcPr marL="0" marR="0" marT="0" marB="0">
                    <a:solidFill>
                      <a:srgbClr val="C00000"/>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solidFill>
                      <a:srgbClr val="C00000"/>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r>
            </a:tbl>
          </a:graphicData>
        </a:graphic>
      </p:graphicFrame>
      <p:cxnSp>
        <p:nvCxnSpPr>
          <p:cNvPr id="28" name="Straight Arrow Connector 27"/>
          <p:cNvCxnSpPr/>
          <p:nvPr/>
        </p:nvCxnSpPr>
        <p:spPr>
          <a:xfrm flipH="1">
            <a:off x="2939857" y="1252210"/>
            <a:ext cx="1286892" cy="42419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26749" y="981075"/>
            <a:ext cx="1031051" cy="461665"/>
          </a:xfrm>
          <a:prstGeom prst="rect">
            <a:avLst/>
          </a:prstGeom>
          <a:noFill/>
        </p:spPr>
        <p:txBody>
          <a:bodyPr wrap="none" rtlCol="0">
            <a:spAutoFit/>
          </a:bodyPr>
          <a:lstStyle/>
          <a:p>
            <a:r>
              <a:rPr lang="en-US" sz="2400" dirty="0" smtClean="0"/>
              <a:t>Owner</a:t>
            </a:r>
            <a:endParaRPr lang="en-US" sz="2400" dirty="0"/>
          </a:p>
        </p:txBody>
      </p:sp>
      <p:sp>
        <p:nvSpPr>
          <p:cNvPr id="31" name="TextBox 30"/>
          <p:cNvSpPr txBox="1"/>
          <p:nvPr/>
        </p:nvSpPr>
        <p:spPr>
          <a:xfrm>
            <a:off x="596211" y="1953194"/>
            <a:ext cx="490840" cy="461665"/>
          </a:xfrm>
          <a:prstGeom prst="rect">
            <a:avLst/>
          </a:prstGeom>
          <a:noFill/>
        </p:spPr>
        <p:txBody>
          <a:bodyPr wrap="none" rtlCol="0">
            <a:spAutoFit/>
          </a:bodyPr>
          <a:lstStyle/>
          <a:p>
            <a:r>
              <a:rPr lang="en-US" sz="2400" dirty="0" smtClean="0"/>
              <a:t>T0</a:t>
            </a:r>
            <a:endParaRPr lang="en-US" sz="2400" dirty="0"/>
          </a:p>
        </p:txBody>
      </p:sp>
      <p:sp>
        <p:nvSpPr>
          <p:cNvPr id="32" name="TextBox 31"/>
          <p:cNvSpPr txBox="1"/>
          <p:nvPr/>
        </p:nvSpPr>
        <p:spPr>
          <a:xfrm>
            <a:off x="609600" y="2433935"/>
            <a:ext cx="490840" cy="461665"/>
          </a:xfrm>
          <a:prstGeom prst="rect">
            <a:avLst/>
          </a:prstGeom>
          <a:noFill/>
        </p:spPr>
        <p:txBody>
          <a:bodyPr wrap="none" rtlCol="0">
            <a:spAutoFit/>
          </a:bodyPr>
          <a:lstStyle/>
          <a:p>
            <a:r>
              <a:rPr lang="en-US" sz="2400" dirty="0" smtClean="0"/>
              <a:t>T1</a:t>
            </a:r>
            <a:endParaRPr lang="en-US" sz="2400" dirty="0"/>
          </a:p>
        </p:txBody>
      </p:sp>
      <p:sp>
        <p:nvSpPr>
          <p:cNvPr id="33" name="TextBox 32"/>
          <p:cNvSpPr txBox="1"/>
          <p:nvPr/>
        </p:nvSpPr>
        <p:spPr>
          <a:xfrm>
            <a:off x="609600" y="2967335"/>
            <a:ext cx="490840" cy="461665"/>
          </a:xfrm>
          <a:prstGeom prst="rect">
            <a:avLst/>
          </a:prstGeom>
          <a:noFill/>
        </p:spPr>
        <p:txBody>
          <a:bodyPr wrap="none" rtlCol="0">
            <a:spAutoFit/>
          </a:bodyPr>
          <a:lstStyle/>
          <a:p>
            <a:r>
              <a:rPr lang="en-US" sz="2400" dirty="0" smtClean="0"/>
              <a:t>T2</a:t>
            </a:r>
            <a:endParaRPr lang="en-US" sz="2400" dirty="0"/>
          </a:p>
        </p:txBody>
      </p:sp>
      <p:sp>
        <p:nvSpPr>
          <p:cNvPr id="36" name="TextBox 35"/>
          <p:cNvSpPr txBox="1"/>
          <p:nvPr/>
        </p:nvSpPr>
        <p:spPr>
          <a:xfrm>
            <a:off x="5729710" y="990600"/>
            <a:ext cx="2576090" cy="523220"/>
          </a:xfrm>
          <a:prstGeom prst="rect">
            <a:avLst/>
          </a:prstGeom>
          <a:noFill/>
        </p:spPr>
        <p:txBody>
          <a:bodyPr wrap="none" rtlCol="0">
            <a:spAutoFit/>
          </a:bodyPr>
          <a:lstStyle/>
          <a:p>
            <a:r>
              <a:rPr lang="en-US" sz="2800" dirty="0" err="1" smtClean="0"/>
              <a:t>Cleartext</a:t>
            </a:r>
            <a:r>
              <a:rPr lang="en-US" sz="2800" dirty="0" smtClean="0"/>
              <a:t> output</a:t>
            </a:r>
            <a:endParaRPr lang="en-US" sz="2800" dirty="0"/>
          </a:p>
        </p:txBody>
      </p:sp>
      <p:graphicFrame>
        <p:nvGraphicFramePr>
          <p:cNvPr id="37" name="Content Placeholder 10"/>
          <p:cNvGraphicFramePr>
            <a:graphicFrameLocks/>
          </p:cNvGraphicFramePr>
          <p:nvPr>
            <p:extLst>
              <p:ext uri="{D42A27DB-BD31-4B8C-83A1-F6EECF244321}">
                <p14:modId xmlns:p14="http://schemas.microsoft.com/office/powerpoint/2010/main" val="2716091849"/>
              </p:ext>
            </p:extLst>
          </p:nvPr>
        </p:nvGraphicFramePr>
        <p:xfrm>
          <a:off x="6934200" y="2468880"/>
          <a:ext cx="304800" cy="426720"/>
        </p:xfrm>
        <a:graphic>
          <a:graphicData uri="http://schemas.openxmlformats.org/drawingml/2006/table">
            <a:tbl>
              <a:tblPr firstRow="1" bandRow="1">
                <a:tableStyleId>{5C22544A-7EE6-4342-B048-85BDC9FD1C3A}</a:tableStyleId>
              </a:tblPr>
              <a:tblGrid>
                <a:gridCol w="304800"/>
              </a:tblGrid>
              <a:tr h="194990">
                <a:tc>
                  <a:txBody>
                    <a:bodyPr/>
                    <a:lstStyle/>
                    <a:p>
                      <a:pPr algn="ctr"/>
                      <a:endParaRPr lang="en-US" sz="2800" dirty="0"/>
                    </a:p>
                  </a:txBody>
                  <a:tcPr marL="0" marR="0" marT="0" marB="0">
                    <a:solidFill>
                      <a:schemeClr val="accent1"/>
                    </a:solidFill>
                  </a:tcPr>
                </a:tc>
              </a:tr>
            </a:tbl>
          </a:graphicData>
        </a:graphic>
      </p:graphicFrame>
      <p:graphicFrame>
        <p:nvGraphicFramePr>
          <p:cNvPr id="38" name="Content Placeholder 3"/>
          <p:cNvGraphicFramePr>
            <a:graphicFrameLocks/>
          </p:cNvGraphicFramePr>
          <p:nvPr>
            <p:extLst>
              <p:ext uri="{D42A27DB-BD31-4B8C-83A1-F6EECF244321}">
                <p14:modId xmlns:p14="http://schemas.microsoft.com/office/powerpoint/2010/main" val="1988864879"/>
              </p:ext>
            </p:extLst>
          </p:nvPr>
        </p:nvGraphicFramePr>
        <p:xfrm>
          <a:off x="1066799" y="297180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3</a:t>
                      </a:r>
                      <a:endParaRPr lang="en-US" sz="2800" b="1" dirty="0"/>
                    </a:p>
                  </a:txBody>
                  <a:tcPr marL="0" marR="0" marT="0" marB="0">
                    <a:solidFill>
                      <a:srgbClr val="C00000"/>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solidFill>
                      <a:schemeClr val="accent1"/>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solidFill>
                      <a:schemeClr val="accent1"/>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tc>
              </a:tr>
            </a:tbl>
          </a:graphicData>
        </a:graphic>
      </p:graphicFrame>
      <p:graphicFrame>
        <p:nvGraphicFramePr>
          <p:cNvPr id="39" name="Content Placeholder 10"/>
          <p:cNvGraphicFramePr>
            <a:graphicFrameLocks/>
          </p:cNvGraphicFramePr>
          <p:nvPr>
            <p:extLst>
              <p:ext uri="{D42A27DB-BD31-4B8C-83A1-F6EECF244321}">
                <p14:modId xmlns:p14="http://schemas.microsoft.com/office/powerpoint/2010/main" val="3053815530"/>
              </p:ext>
            </p:extLst>
          </p:nvPr>
        </p:nvGraphicFramePr>
        <p:xfrm>
          <a:off x="6934200" y="2971800"/>
          <a:ext cx="304800" cy="426720"/>
        </p:xfrm>
        <a:graphic>
          <a:graphicData uri="http://schemas.openxmlformats.org/drawingml/2006/table">
            <a:tbl>
              <a:tblPr firstRow="1" bandRow="1">
                <a:tableStyleId>{5C22544A-7EE6-4342-B048-85BDC9FD1C3A}</a:tableStyleId>
              </a:tblPr>
              <a:tblGrid>
                <a:gridCol w="304800"/>
              </a:tblGrid>
              <a:tr h="194990">
                <a:tc>
                  <a:txBody>
                    <a:bodyPr/>
                    <a:lstStyle/>
                    <a:p>
                      <a:pPr algn="ctr"/>
                      <a:endParaRPr lang="en-US" sz="2800" dirty="0"/>
                    </a:p>
                  </a:txBody>
                  <a:tcPr marL="0" marR="0" marT="0" marB="0">
                    <a:solidFill>
                      <a:schemeClr val="accent1"/>
                    </a:solidFill>
                  </a:tcPr>
                </a:tc>
              </a:tr>
            </a:tbl>
          </a:graphicData>
        </a:graphic>
      </p:graphicFrame>
      <p:graphicFrame>
        <p:nvGraphicFramePr>
          <p:cNvPr id="40" name="Content Placeholder 3"/>
          <p:cNvGraphicFramePr>
            <a:graphicFrameLocks/>
          </p:cNvGraphicFramePr>
          <p:nvPr>
            <p:extLst>
              <p:ext uri="{D42A27DB-BD31-4B8C-83A1-F6EECF244321}">
                <p14:modId xmlns:p14="http://schemas.microsoft.com/office/powerpoint/2010/main" val="849490986"/>
              </p:ext>
            </p:extLst>
          </p:nvPr>
        </p:nvGraphicFramePr>
        <p:xfrm>
          <a:off x="1066800" y="376428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3</a:t>
                      </a:r>
                      <a:endParaRPr lang="en-US" sz="2800" b="1" dirty="0"/>
                    </a:p>
                  </a:txBody>
                  <a:tcPr marL="0" marR="0" marT="0" marB="0">
                    <a:solidFill>
                      <a:srgbClr val="C00000"/>
                    </a:solidFill>
                  </a:tcPr>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tc>
              </a:tr>
            </a:tbl>
          </a:graphicData>
        </a:graphic>
      </p:graphicFrame>
      <p:graphicFrame>
        <p:nvGraphicFramePr>
          <p:cNvPr id="41" name="Content Placeholder 10"/>
          <p:cNvGraphicFramePr>
            <a:graphicFrameLocks/>
          </p:cNvGraphicFramePr>
          <p:nvPr>
            <p:extLst>
              <p:ext uri="{D42A27DB-BD31-4B8C-83A1-F6EECF244321}">
                <p14:modId xmlns:p14="http://schemas.microsoft.com/office/powerpoint/2010/main" val="3569219116"/>
              </p:ext>
            </p:extLst>
          </p:nvPr>
        </p:nvGraphicFramePr>
        <p:xfrm>
          <a:off x="6934200" y="3764280"/>
          <a:ext cx="304800" cy="426720"/>
        </p:xfrm>
        <a:graphic>
          <a:graphicData uri="http://schemas.openxmlformats.org/drawingml/2006/table">
            <a:tbl>
              <a:tblPr firstRow="1" bandRow="1">
                <a:tableStyleId>{5C22544A-7EE6-4342-B048-85BDC9FD1C3A}</a:tableStyleId>
              </a:tblPr>
              <a:tblGrid>
                <a:gridCol w="304800"/>
              </a:tblGrid>
              <a:tr h="194990">
                <a:tc>
                  <a:txBody>
                    <a:bodyPr/>
                    <a:lstStyle/>
                    <a:p>
                      <a:pPr algn="ctr"/>
                      <a:endParaRPr lang="en-US" sz="2800" dirty="0"/>
                    </a:p>
                  </a:txBody>
                  <a:tcPr marL="0" marR="0" marT="0" marB="0"/>
                </a:tc>
              </a:tr>
            </a:tbl>
          </a:graphicData>
        </a:graphic>
      </p:graphicFrame>
      <p:sp>
        <p:nvSpPr>
          <p:cNvPr id="43" name="TextBox 42"/>
          <p:cNvSpPr txBox="1"/>
          <p:nvPr/>
        </p:nvSpPr>
        <p:spPr>
          <a:xfrm>
            <a:off x="609600" y="3729335"/>
            <a:ext cx="405880" cy="461665"/>
          </a:xfrm>
          <a:prstGeom prst="rect">
            <a:avLst/>
          </a:prstGeom>
          <a:noFill/>
        </p:spPr>
        <p:txBody>
          <a:bodyPr wrap="none" rtlCol="0">
            <a:spAutoFit/>
          </a:bodyPr>
          <a:lstStyle/>
          <a:p>
            <a:r>
              <a:rPr lang="en-US" sz="2400" dirty="0" smtClean="0"/>
              <a:t>Ti</a:t>
            </a:r>
            <a:endParaRPr lang="en-US" sz="2400" dirty="0"/>
          </a:p>
        </p:txBody>
      </p:sp>
      <p:graphicFrame>
        <p:nvGraphicFramePr>
          <p:cNvPr id="25" name="Content Placeholder 3"/>
          <p:cNvGraphicFramePr>
            <a:graphicFrameLocks/>
          </p:cNvGraphicFramePr>
          <p:nvPr>
            <p:extLst>
              <p:ext uri="{D42A27DB-BD31-4B8C-83A1-F6EECF244321}">
                <p14:modId xmlns:p14="http://schemas.microsoft.com/office/powerpoint/2010/main" val="2423640485"/>
              </p:ext>
            </p:extLst>
          </p:nvPr>
        </p:nvGraphicFramePr>
        <p:xfrm>
          <a:off x="1066800" y="246888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1</a:t>
                      </a:r>
                      <a:endParaRPr lang="en-US" sz="2800" b="1" dirty="0"/>
                    </a:p>
                  </a:txBody>
                  <a:tcPr marL="0" marR="0" marT="0" marB="0">
                    <a:solidFill>
                      <a:schemeClr val="accent1"/>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solidFill>
                      <a:srgbClr val="C00000"/>
                    </a:solidFill>
                  </a:tcPr>
                </a:tc>
                <a:tc>
                  <a:txBody>
                    <a:bodyPr/>
                    <a:lstStyle/>
                    <a:p>
                      <a:pPr algn="ctr"/>
                      <a:r>
                        <a:rPr lang="en-US" sz="2800" dirty="0" smtClean="0"/>
                        <a:t>2</a:t>
                      </a:r>
                      <a:endParaRPr lang="en-US" sz="2800" dirty="0"/>
                    </a:p>
                  </a:txBody>
                  <a:tcPr marL="0" marR="0" marT="0" marB="0">
                    <a:solidFill>
                      <a:srgbClr val="C00000"/>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solidFill>
                      <a:srgbClr val="C00000"/>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tc>
              </a:tr>
            </a:tbl>
          </a:graphicData>
        </a:graphic>
      </p:graphicFrame>
      <p:graphicFrame>
        <p:nvGraphicFramePr>
          <p:cNvPr id="27" name="Content Placeholder 3"/>
          <p:cNvGraphicFramePr>
            <a:graphicFrameLocks/>
          </p:cNvGraphicFramePr>
          <p:nvPr>
            <p:extLst>
              <p:ext uri="{D42A27DB-BD31-4B8C-83A1-F6EECF244321}">
                <p14:modId xmlns:p14="http://schemas.microsoft.com/office/powerpoint/2010/main" val="908532280"/>
              </p:ext>
            </p:extLst>
          </p:nvPr>
        </p:nvGraphicFramePr>
        <p:xfrm>
          <a:off x="1066800" y="2971800"/>
          <a:ext cx="3469476" cy="426720"/>
        </p:xfrm>
        <a:graphic>
          <a:graphicData uri="http://schemas.openxmlformats.org/drawingml/2006/table">
            <a:tbl>
              <a:tblPr firstRow="1" bandRow="1">
                <a:tableStyleId>{5C22544A-7EE6-4342-B048-85BDC9FD1C3A}</a:tableStyleId>
              </a:tblPr>
              <a:tblGrid>
                <a:gridCol w="289123"/>
                <a:gridCol w="289123"/>
                <a:gridCol w="289123"/>
                <a:gridCol w="289123"/>
                <a:gridCol w="289123"/>
                <a:gridCol w="289123"/>
                <a:gridCol w="289123"/>
                <a:gridCol w="289123"/>
                <a:gridCol w="289123"/>
                <a:gridCol w="289123"/>
                <a:gridCol w="289123"/>
                <a:gridCol w="289123"/>
              </a:tblGrid>
              <a:tr h="370840">
                <a:tc>
                  <a:txBody>
                    <a:bodyPr/>
                    <a:lstStyle/>
                    <a:p>
                      <a:pPr algn="ctr"/>
                      <a:r>
                        <a:rPr lang="en-US" sz="2800" b="1" dirty="0" smtClean="0"/>
                        <a:t>3</a:t>
                      </a:r>
                      <a:endParaRPr lang="en-US" sz="2800" b="1" dirty="0"/>
                    </a:p>
                  </a:txBody>
                  <a:tcPr marL="0" marR="0" marT="0" marB="0">
                    <a:solidFill>
                      <a:srgbClr val="C00000"/>
                    </a:solidFill>
                  </a:tcPr>
                </a:tc>
                <a:tc>
                  <a:txBody>
                    <a:bodyPr/>
                    <a:lstStyle/>
                    <a:p>
                      <a:pPr algn="ctr"/>
                      <a:r>
                        <a:rPr lang="en-US" sz="2800" dirty="0" smtClean="0"/>
                        <a:t>3</a:t>
                      </a:r>
                      <a:endParaRPr lang="en-US" sz="2800" dirty="0"/>
                    </a:p>
                  </a:txBody>
                  <a:tcPr marL="0" marR="0" marT="0" marB="0"/>
                </a:tc>
                <a:tc>
                  <a:txBody>
                    <a:bodyPr/>
                    <a:lstStyle/>
                    <a:p>
                      <a:pPr algn="ctr"/>
                      <a:r>
                        <a:rPr lang="en-US" sz="2800" dirty="0" smtClean="0"/>
                        <a:t>3</a:t>
                      </a:r>
                      <a:endParaRPr lang="en-US" sz="2800" dirty="0"/>
                    </a:p>
                  </a:txBody>
                  <a:tcPr marL="0" marR="0" marT="0" marB="0"/>
                </a:tc>
                <a:tc>
                  <a:txBody>
                    <a:bodyPr/>
                    <a:lstStyle/>
                    <a:p>
                      <a:pPr algn="ctr"/>
                      <a:r>
                        <a:rPr lang="en-US" sz="2800" dirty="0" smtClean="0"/>
                        <a:t>2</a:t>
                      </a:r>
                      <a:endParaRPr lang="en-US" sz="2800" dirty="0"/>
                    </a:p>
                  </a:txBody>
                  <a:tcPr marL="0" marR="0" marT="0" marB="0"/>
                </a:tc>
                <a:tc>
                  <a:txBody>
                    <a:bodyPr/>
                    <a:lstStyle/>
                    <a:p>
                      <a:pPr algn="ctr"/>
                      <a:r>
                        <a:rPr lang="en-US" sz="2800" dirty="0" smtClean="0"/>
                        <a:t>2</a:t>
                      </a:r>
                      <a:endParaRPr lang="en-US" sz="2800" dirty="0"/>
                    </a:p>
                  </a:txBody>
                  <a:tcPr marL="0" marR="0" marT="0" marB="0">
                    <a:solidFill>
                      <a:schemeClr val="accent1"/>
                    </a:solidFill>
                  </a:tcPr>
                </a:tc>
                <a:tc>
                  <a:txBody>
                    <a:bodyPr/>
                    <a:lstStyle/>
                    <a:p>
                      <a:pPr algn="ctr"/>
                      <a:r>
                        <a:rPr lang="en-US" sz="2800" dirty="0" smtClean="0"/>
                        <a:t>3</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solidFill>
                      <a:schemeClr val="accent1"/>
                    </a:solidFill>
                  </a:tcPr>
                </a:tc>
                <a:tc>
                  <a:txBody>
                    <a:bodyPr/>
                    <a:lstStyle/>
                    <a:p>
                      <a:pPr algn="ctr"/>
                      <a:r>
                        <a:rPr lang="en-US" sz="2800" dirty="0" smtClean="0"/>
                        <a:t>1</a:t>
                      </a:r>
                      <a:endParaRPr lang="en-US" sz="2800" dirty="0"/>
                    </a:p>
                  </a:txBody>
                  <a:tcPr marL="0" marR="0" marT="0" marB="0"/>
                </a:tc>
                <a:tc>
                  <a:txBody>
                    <a:bodyPr/>
                    <a:lstStyle/>
                    <a:p>
                      <a:pPr algn="ctr"/>
                      <a:r>
                        <a:rPr lang="en-US" sz="2800" dirty="0" smtClean="0"/>
                        <a:t>1</a:t>
                      </a:r>
                      <a:endParaRPr lang="en-US" sz="2800" dirty="0"/>
                    </a:p>
                  </a:txBody>
                  <a:tcPr marL="0" marR="0" marT="0" marB="0"/>
                </a:tc>
                <a:tc>
                  <a:txBody>
                    <a:bodyPr/>
                    <a:lstStyle/>
                    <a:p>
                      <a:pPr algn="ctr"/>
                      <a:r>
                        <a:rPr lang="en-US" sz="2800" dirty="0" smtClean="0"/>
                        <a:t>2</a:t>
                      </a:r>
                      <a:endParaRPr lang="en-US" sz="2800" dirty="0"/>
                    </a:p>
                  </a:txBody>
                  <a:tcPr marL="0" marR="0" marT="0" marB="0"/>
                </a:tc>
              </a:tr>
            </a:tbl>
          </a:graphicData>
        </a:graphic>
      </p:graphicFrame>
      <p:sp>
        <p:nvSpPr>
          <p:cNvPr id="29" name="Oval 28"/>
          <p:cNvSpPr/>
          <p:nvPr/>
        </p:nvSpPr>
        <p:spPr>
          <a:xfrm>
            <a:off x="4165891" y="2468875"/>
            <a:ext cx="410497" cy="3917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95400" y="2967335"/>
            <a:ext cx="410497" cy="3917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43048" y="2977429"/>
            <a:ext cx="410497" cy="3917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438400" y="2971800"/>
            <a:ext cx="410497" cy="3917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6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P spid="32" grpId="0"/>
      <p:bldP spid="33" grpId="0"/>
      <p:bldP spid="43" grpId="0"/>
      <p:bldP spid="29" grpId="0" animBg="1"/>
      <p:bldP spid="34" grpId="0" animBg="1"/>
      <p:bldP spid="35" grpId="0" animBg="1"/>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accent1">
                    <a:lumMod val="60000"/>
                    <a:lumOff val="40000"/>
                  </a:schemeClr>
                </a:solidFill>
              </a:rPr>
              <a:t>Motivation</a:t>
            </a:r>
          </a:p>
          <a:p>
            <a:r>
              <a:rPr lang="en-US" sz="3200" dirty="0" smtClean="0">
                <a:solidFill>
                  <a:schemeClr val="accent2">
                    <a:lumMod val="60000"/>
                    <a:lumOff val="40000"/>
                  </a:schemeClr>
                </a:solidFill>
              </a:rPr>
              <a:t>The Buddies Insight</a:t>
            </a:r>
          </a:p>
          <a:p>
            <a:r>
              <a:rPr lang="en-US" sz="3200" dirty="0" smtClean="0">
                <a:solidFill>
                  <a:schemeClr val="accent2">
                    <a:lumMod val="60000"/>
                    <a:lumOff val="40000"/>
                  </a:schemeClr>
                </a:solidFill>
              </a:rPr>
              <a:t>Buddies Design</a:t>
            </a:r>
          </a:p>
          <a:p>
            <a:r>
              <a:rPr lang="en-US" sz="3200" dirty="0" smtClean="0">
                <a:solidFill>
                  <a:schemeClr val="bg2">
                    <a:lumMod val="25000"/>
                  </a:schemeClr>
                </a:solidFill>
              </a:rPr>
              <a:t>Buddies in Practice</a:t>
            </a:r>
          </a:p>
          <a:p>
            <a:r>
              <a:rPr lang="en-US" sz="3200" dirty="0" smtClean="0">
                <a:solidFill>
                  <a:schemeClr val="bg1">
                    <a:lumMod val="65000"/>
                  </a:schemeClr>
                </a:solidFill>
              </a:rPr>
              <a:t>Conclusions</a:t>
            </a:r>
          </a:p>
        </p:txBody>
      </p:sp>
    </p:spTree>
    <p:extLst>
      <p:ext uri="{BB962C8B-B14F-4D97-AF65-F5344CB8AC3E}">
        <p14:creationId xmlns:p14="http://schemas.microsoft.com/office/powerpoint/2010/main" val="220717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Buddies in Practice</a:t>
            </a:r>
            <a:endParaRPr lang="en-US" dirty="0"/>
          </a:p>
        </p:txBody>
      </p:sp>
      <p:sp>
        <p:nvSpPr>
          <p:cNvPr id="3" name="Content Placeholder 2"/>
          <p:cNvSpPr>
            <a:spLocks noGrp="1"/>
          </p:cNvSpPr>
          <p:nvPr>
            <p:ph idx="1"/>
          </p:nvPr>
        </p:nvSpPr>
        <p:spPr/>
        <p:txBody>
          <a:bodyPr>
            <a:normAutofit/>
          </a:bodyPr>
          <a:lstStyle/>
          <a:p>
            <a:r>
              <a:rPr lang="en-US" sz="3000" dirty="0" err="1" smtClean="0"/>
              <a:t>Anonymizer</a:t>
            </a:r>
            <a:r>
              <a:rPr lang="en-US" sz="3000" dirty="0" smtClean="0"/>
              <a:t> – Dissent</a:t>
            </a:r>
          </a:p>
          <a:p>
            <a:pPr lvl="1"/>
            <a:r>
              <a:rPr lang="en-US" sz="2800" dirty="0" smtClean="0"/>
              <a:t>Scalable Group Anonymous Communication</a:t>
            </a:r>
          </a:p>
          <a:p>
            <a:pPr lvl="1"/>
            <a:r>
              <a:rPr lang="en-US" sz="2800" dirty="0" smtClean="0"/>
              <a:t>Dissent – </a:t>
            </a:r>
            <a:r>
              <a:rPr lang="en-US" sz="2800" dirty="0"/>
              <a:t>Corrigan-Gibbs </a:t>
            </a:r>
            <a:r>
              <a:rPr lang="en-US" sz="2800" dirty="0" smtClean="0"/>
              <a:t>CCS’10</a:t>
            </a:r>
          </a:p>
          <a:p>
            <a:pPr lvl="1"/>
            <a:r>
              <a:rPr lang="en-US" sz="2800" dirty="0" smtClean="0"/>
              <a:t>Scalable Dissent – </a:t>
            </a:r>
            <a:r>
              <a:rPr lang="en-US" sz="2800" dirty="0" err="1" smtClean="0"/>
              <a:t>Wolinsky</a:t>
            </a:r>
            <a:r>
              <a:rPr lang="en-US" sz="2800" dirty="0" smtClean="0"/>
              <a:t> OSDI’12</a:t>
            </a:r>
          </a:p>
          <a:p>
            <a:r>
              <a:rPr lang="en-US" sz="3000" dirty="0" smtClean="0"/>
              <a:t>Policy Oracle</a:t>
            </a:r>
          </a:p>
          <a:p>
            <a:pPr lvl="1"/>
            <a:r>
              <a:rPr lang="en-US" sz="2800" dirty="0" smtClean="0"/>
              <a:t>Simulator – Python</a:t>
            </a:r>
          </a:p>
          <a:p>
            <a:pPr lvl="1"/>
            <a:r>
              <a:rPr lang="en-US" sz="2800" dirty="0" smtClean="0"/>
              <a:t>Extension to Dissent – C++</a:t>
            </a:r>
            <a:endParaRPr lang="en-US" sz="2800" dirty="0"/>
          </a:p>
        </p:txBody>
      </p:sp>
    </p:spTree>
    <p:extLst>
      <p:ext uri="{BB962C8B-B14F-4D97-AF65-F5344CB8AC3E}">
        <p14:creationId xmlns:p14="http://schemas.microsoft.com/office/powerpoint/2010/main" val="38627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Dataset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7513"/>
            <a:ext cx="5562600" cy="388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Brace 4"/>
          <p:cNvSpPr/>
          <p:nvPr/>
        </p:nvSpPr>
        <p:spPr>
          <a:xfrm>
            <a:off x="6556868" y="3733800"/>
            <a:ext cx="304800" cy="990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6556868" y="1219200"/>
            <a:ext cx="304800" cy="22591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rot="5400000">
            <a:off x="6260781" y="2164116"/>
            <a:ext cx="1698927" cy="369332"/>
          </a:xfrm>
          <a:prstGeom prst="rect">
            <a:avLst/>
          </a:prstGeom>
          <a:noFill/>
        </p:spPr>
        <p:txBody>
          <a:bodyPr wrap="none" rtlCol="0">
            <a:spAutoFit/>
          </a:bodyPr>
          <a:lstStyle/>
          <a:p>
            <a:r>
              <a:rPr lang="en-US" dirty="0" smtClean="0"/>
              <a:t>Unreliable users</a:t>
            </a:r>
            <a:endParaRPr lang="en-US" dirty="0"/>
          </a:p>
        </p:txBody>
      </p:sp>
      <p:sp>
        <p:nvSpPr>
          <p:cNvPr id="11" name="TextBox 10"/>
          <p:cNvSpPr txBox="1"/>
          <p:nvPr/>
        </p:nvSpPr>
        <p:spPr>
          <a:xfrm rot="5400000">
            <a:off x="6360681" y="4044434"/>
            <a:ext cx="1499128" cy="369332"/>
          </a:xfrm>
          <a:prstGeom prst="rect">
            <a:avLst/>
          </a:prstGeom>
          <a:noFill/>
        </p:spPr>
        <p:txBody>
          <a:bodyPr wrap="none" rtlCol="0">
            <a:spAutoFit/>
          </a:bodyPr>
          <a:lstStyle/>
          <a:p>
            <a:r>
              <a:rPr lang="en-US" dirty="0" smtClean="0"/>
              <a:t>Reliable Users</a:t>
            </a:r>
            <a:endParaRPr lang="en-US" dirty="0"/>
          </a:p>
        </p:txBody>
      </p:sp>
      <p:sp>
        <p:nvSpPr>
          <p:cNvPr id="13" name="Content Placeholder 2"/>
          <p:cNvSpPr>
            <a:spLocks noGrp="1"/>
          </p:cNvSpPr>
          <p:nvPr>
            <p:ph idx="1"/>
          </p:nvPr>
        </p:nvSpPr>
        <p:spPr>
          <a:xfrm>
            <a:off x="457200" y="5110714"/>
            <a:ext cx="7620000" cy="1518685"/>
          </a:xfrm>
        </p:spPr>
        <p:txBody>
          <a:bodyPr>
            <a:normAutofit fontScale="92500" lnSpcReduction="20000"/>
          </a:bodyPr>
          <a:lstStyle/>
          <a:p>
            <a:pPr marL="114300" indent="0">
              <a:buNone/>
            </a:pPr>
            <a:r>
              <a:rPr lang="en-US" dirty="0" smtClean="0"/>
              <a:t>Dataset info:</a:t>
            </a:r>
          </a:p>
          <a:p>
            <a:r>
              <a:rPr lang="en-US" dirty="0" err="1" smtClean="0"/>
              <a:t>EFnet</a:t>
            </a:r>
            <a:r>
              <a:rPr lang="en-US" dirty="0" smtClean="0"/>
              <a:t> IRC #football channel</a:t>
            </a:r>
          </a:p>
          <a:p>
            <a:r>
              <a:rPr lang="en-US" dirty="0" smtClean="0"/>
              <a:t>1 Month continuous monitoring</a:t>
            </a:r>
          </a:p>
          <a:p>
            <a:r>
              <a:rPr lang="en-US" dirty="0" smtClean="0"/>
              <a:t>1207 total users, 300 users online most of the time</a:t>
            </a:r>
          </a:p>
        </p:txBody>
      </p:sp>
      <p:sp>
        <p:nvSpPr>
          <p:cNvPr id="3" name="TextBox 2"/>
          <p:cNvSpPr txBox="1"/>
          <p:nvPr/>
        </p:nvSpPr>
        <p:spPr>
          <a:xfrm rot="16200000">
            <a:off x="123266" y="2798930"/>
            <a:ext cx="2408801" cy="400110"/>
          </a:xfrm>
          <a:prstGeom prst="rect">
            <a:avLst/>
          </a:prstGeom>
          <a:noFill/>
        </p:spPr>
        <p:txBody>
          <a:bodyPr wrap="none" rtlCol="0">
            <a:spAutoFit/>
          </a:bodyPr>
          <a:lstStyle/>
          <a:p>
            <a:r>
              <a:rPr lang="en-US" sz="2000" dirty="0" smtClean="0"/>
              <a:t>sorted by online time</a:t>
            </a:r>
            <a:endParaRPr lang="en-US" sz="2000" dirty="0"/>
          </a:p>
        </p:txBody>
      </p:sp>
    </p:spTree>
    <p:extLst>
      <p:ext uri="{BB962C8B-B14F-4D97-AF65-F5344CB8AC3E}">
        <p14:creationId xmlns:p14="http://schemas.microsoft.com/office/powerpoint/2010/main" val="119440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688845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7" idx="1"/>
          </p:cNvCxnSpPr>
          <p:nvPr/>
        </p:nvCxnSpPr>
        <p:spPr>
          <a:xfrm flipH="1">
            <a:off x="6010729" y="3238500"/>
            <a:ext cx="838200" cy="1143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8929" y="2761446"/>
            <a:ext cx="2057400" cy="954107"/>
          </a:xfrm>
          <a:prstGeom prst="rect">
            <a:avLst/>
          </a:prstGeom>
          <a:noFill/>
        </p:spPr>
        <p:txBody>
          <a:bodyPr wrap="square" rtlCol="0">
            <a:spAutoFit/>
          </a:bodyPr>
          <a:lstStyle/>
          <a:p>
            <a:r>
              <a:rPr lang="en-US" sz="2800" dirty="0" smtClean="0"/>
              <a:t>Buddy set size</a:t>
            </a:r>
            <a:endParaRPr lang="en-US" sz="2800" dirty="0"/>
          </a:p>
        </p:txBody>
      </p:sp>
      <p:cxnSp>
        <p:nvCxnSpPr>
          <p:cNvPr id="9" name="Straight Arrow Connector 8"/>
          <p:cNvCxnSpPr>
            <a:stCxn id="10" idx="2"/>
          </p:cNvCxnSpPr>
          <p:nvPr/>
        </p:nvCxnSpPr>
        <p:spPr>
          <a:xfrm flipH="1">
            <a:off x="6438900" y="2070795"/>
            <a:ext cx="1028700" cy="44380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38900" y="685800"/>
            <a:ext cx="2057400" cy="1384995"/>
          </a:xfrm>
          <a:prstGeom prst="rect">
            <a:avLst/>
          </a:prstGeom>
          <a:noFill/>
        </p:spPr>
        <p:txBody>
          <a:bodyPr wrap="square" rtlCol="0">
            <a:spAutoFit/>
          </a:bodyPr>
          <a:lstStyle/>
          <a:p>
            <a:r>
              <a:rPr lang="en-US" sz="2800" dirty="0" smtClean="0"/>
              <a:t>Maintains decent anonymity</a:t>
            </a:r>
            <a:endParaRPr lang="en-US" sz="2800" dirty="0"/>
          </a:p>
        </p:txBody>
      </p:sp>
      <p:sp>
        <p:nvSpPr>
          <p:cNvPr id="2" name="Title 1"/>
          <p:cNvSpPr>
            <a:spLocks noGrp="1"/>
          </p:cNvSpPr>
          <p:nvPr>
            <p:ph type="title"/>
          </p:nvPr>
        </p:nvSpPr>
        <p:spPr/>
        <p:txBody>
          <a:bodyPr/>
          <a:lstStyle/>
          <a:p>
            <a:r>
              <a:rPr lang="en-US" dirty="0" err="1" smtClean="0"/>
              <a:t>Indinymity</a:t>
            </a:r>
            <a:r>
              <a:rPr lang="en-US" dirty="0" smtClean="0"/>
              <a:t> in Practice</a:t>
            </a:r>
            <a:endParaRPr lang="en-US" dirty="0"/>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914400" y="5486400"/>
                <a:ext cx="7239000" cy="221686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r>
                  <a:rPr lang="en-US" dirty="0" smtClean="0"/>
                  <a:t>Effective anonymity (likelihood) </a:t>
                </a:r>
                <a14:m>
                  <m:oMath xmlns:m="http://schemas.openxmlformats.org/officeDocument/2006/math">
                    <m:r>
                      <a:rPr lang="en-US" i="1">
                        <a:latin typeface="Cambria Math"/>
                        <a:ea typeface="Cambria Math"/>
                      </a:rPr>
                      <m:t>≥ </m:t>
                    </m:r>
                  </m:oMath>
                </a14:m>
                <a:r>
                  <a:rPr lang="en-US" dirty="0" smtClean="0"/>
                  <a:t>Buddy set size</a:t>
                </a:r>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914400" y="5486400"/>
                <a:ext cx="7239000" cy="2216868"/>
              </a:xfrm>
              <a:prstGeom prst="rect">
                <a:avLst/>
              </a:prstGeom>
              <a:blipFill rotWithShape="1">
                <a:blip r:embed="rId4"/>
                <a:stretch>
                  <a:fillRect l="-1263" t="-2198"/>
                </a:stretch>
              </a:blipFill>
            </p:spPr>
            <p:txBody>
              <a:bodyPr/>
              <a:lstStyle/>
              <a:p>
                <a:r>
                  <a:rPr lang="en-US">
                    <a:noFill/>
                  </a:rPr>
                  <a:t> </a:t>
                </a:r>
              </a:p>
            </p:txBody>
          </p:sp>
        </mc:Fallback>
      </mc:AlternateContent>
    </p:spTree>
    <p:extLst>
      <p:ext uri="{BB962C8B-B14F-4D97-AF65-F5344CB8AC3E}">
        <p14:creationId xmlns:p14="http://schemas.microsoft.com/office/powerpoint/2010/main" val="20603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688845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t>Indinymity</a:t>
            </a:r>
            <a:r>
              <a:rPr lang="en-US" dirty="0" smtClean="0"/>
              <a:t> in Practice</a:t>
            </a:r>
            <a:endParaRPr lang="en-US" dirty="0"/>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914400" y="5486400"/>
                <a:ext cx="7239000" cy="221686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r>
                  <a:rPr lang="en-US" dirty="0" smtClean="0"/>
                  <a:t>Effective anonymity (likelihood) </a:t>
                </a:r>
                <a14:m>
                  <m:oMath xmlns:m="http://schemas.openxmlformats.org/officeDocument/2006/math">
                    <m:r>
                      <a:rPr lang="en-US" i="1">
                        <a:latin typeface="Cambria Math"/>
                        <a:ea typeface="Cambria Math"/>
                      </a:rPr>
                      <m:t>≥ </m:t>
                    </m:r>
                  </m:oMath>
                </a14:m>
                <a:r>
                  <a:rPr lang="en-US" dirty="0" smtClean="0"/>
                  <a:t>Buddy set size</a:t>
                </a:r>
              </a:p>
              <a:p>
                <a:pPr marL="285750" indent="-285750"/>
                <a:r>
                  <a:rPr lang="en-US" dirty="0"/>
                  <a:t>Larger buddy set size, more effective anonymity</a:t>
                </a:r>
              </a:p>
              <a:p>
                <a:pPr marL="285750" indent="-285750"/>
                <a:endParaRPr lang="en-US" dirty="0" smtClean="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914400" y="5486400"/>
                <a:ext cx="7239000" cy="2216868"/>
              </a:xfrm>
              <a:prstGeom prst="rect">
                <a:avLst/>
              </a:prstGeom>
              <a:blipFill rotWithShape="1">
                <a:blip r:embed="rId4"/>
                <a:stretch>
                  <a:fillRect l="-1263" t="-2198"/>
                </a:stretch>
              </a:blipFill>
            </p:spPr>
            <p:txBody>
              <a:bodyPr/>
              <a:lstStyle/>
              <a:p>
                <a:r>
                  <a:rPr lang="en-US">
                    <a:noFill/>
                  </a:rPr>
                  <a:t> </a:t>
                </a:r>
              </a:p>
            </p:txBody>
          </p:sp>
        </mc:Fallback>
      </mc:AlternateContent>
      <p:cxnSp>
        <p:nvCxnSpPr>
          <p:cNvPr id="11" name="Straight Arrow Connector 10"/>
          <p:cNvCxnSpPr>
            <a:stCxn id="12" idx="1"/>
          </p:cNvCxnSpPr>
          <p:nvPr/>
        </p:nvCxnSpPr>
        <p:spPr>
          <a:xfrm flipH="1" flipV="1">
            <a:off x="6291035" y="2514600"/>
            <a:ext cx="338365" cy="5701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29400" y="2607715"/>
            <a:ext cx="2057400" cy="954107"/>
          </a:xfrm>
          <a:prstGeom prst="rect">
            <a:avLst/>
          </a:prstGeom>
          <a:noFill/>
        </p:spPr>
        <p:txBody>
          <a:bodyPr wrap="square" rtlCol="0">
            <a:spAutoFit/>
          </a:bodyPr>
          <a:lstStyle/>
          <a:p>
            <a:pPr algn="ctr"/>
            <a:r>
              <a:rPr lang="en-US" sz="2800" dirty="0" smtClean="0"/>
              <a:t>Good anonymity</a:t>
            </a:r>
            <a:endParaRPr lang="en-US" sz="2800" dirty="0"/>
          </a:p>
        </p:txBody>
      </p:sp>
      <p:cxnSp>
        <p:nvCxnSpPr>
          <p:cNvPr id="13" name="Straight Arrow Connector 12"/>
          <p:cNvCxnSpPr>
            <a:stCxn id="15" idx="2"/>
          </p:cNvCxnSpPr>
          <p:nvPr/>
        </p:nvCxnSpPr>
        <p:spPr>
          <a:xfrm flipH="1">
            <a:off x="6291035" y="1203356"/>
            <a:ext cx="1296827" cy="87469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59162" y="249249"/>
            <a:ext cx="2057400" cy="954107"/>
          </a:xfrm>
          <a:prstGeom prst="rect">
            <a:avLst/>
          </a:prstGeom>
          <a:noFill/>
        </p:spPr>
        <p:txBody>
          <a:bodyPr wrap="square" rtlCol="0">
            <a:spAutoFit/>
          </a:bodyPr>
          <a:lstStyle/>
          <a:p>
            <a:pPr algn="ctr"/>
            <a:r>
              <a:rPr lang="en-US" sz="2800" dirty="0" smtClean="0"/>
              <a:t>Great anonymity</a:t>
            </a:r>
            <a:endParaRPr lang="en-US" sz="2800" dirty="0"/>
          </a:p>
        </p:txBody>
      </p:sp>
      <p:cxnSp>
        <p:nvCxnSpPr>
          <p:cNvPr id="16" name="Straight Arrow Connector 15"/>
          <p:cNvCxnSpPr>
            <a:stCxn id="17" idx="1"/>
          </p:cNvCxnSpPr>
          <p:nvPr/>
        </p:nvCxnSpPr>
        <p:spPr>
          <a:xfrm flipH="1" flipV="1">
            <a:off x="6291036" y="3710687"/>
            <a:ext cx="338364" cy="570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9400" y="3803801"/>
            <a:ext cx="2057400" cy="954107"/>
          </a:xfrm>
          <a:prstGeom prst="rect">
            <a:avLst/>
          </a:prstGeom>
          <a:noFill/>
        </p:spPr>
        <p:txBody>
          <a:bodyPr wrap="square" rtlCol="0">
            <a:spAutoFit/>
          </a:bodyPr>
          <a:lstStyle/>
          <a:p>
            <a:pPr algn="ctr"/>
            <a:r>
              <a:rPr lang="en-US" sz="2800" dirty="0" smtClean="0"/>
              <a:t>Poor anonymity</a:t>
            </a:r>
            <a:endParaRPr lang="en-US" sz="2800" dirty="0"/>
          </a:p>
        </p:txBody>
      </p:sp>
    </p:spTree>
    <p:extLst>
      <p:ext uri="{BB962C8B-B14F-4D97-AF65-F5344CB8AC3E}">
        <p14:creationId xmlns:p14="http://schemas.microsoft.com/office/powerpoint/2010/main" val="12678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52" y="838199"/>
            <a:ext cx="688845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t>Indinymity</a:t>
            </a:r>
            <a:r>
              <a:rPr lang="en-US" dirty="0" smtClean="0"/>
              <a:t> in Practice</a:t>
            </a:r>
            <a:endParaRPr lang="en-US" dirty="0"/>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914400" y="5486400"/>
                <a:ext cx="7239000" cy="221686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r>
                  <a:rPr lang="en-US" dirty="0" smtClean="0"/>
                  <a:t>Effective anonymity (likelihood) </a:t>
                </a:r>
                <a14:m>
                  <m:oMath xmlns:m="http://schemas.openxmlformats.org/officeDocument/2006/math">
                    <m:r>
                      <a:rPr lang="en-US" i="1">
                        <a:latin typeface="Cambria Math"/>
                        <a:ea typeface="Cambria Math"/>
                      </a:rPr>
                      <m:t>≥ </m:t>
                    </m:r>
                  </m:oMath>
                </a14:m>
                <a:r>
                  <a:rPr lang="en-US" dirty="0" smtClean="0"/>
                  <a:t>Buddy set size</a:t>
                </a:r>
              </a:p>
              <a:p>
                <a:pPr marL="285750" indent="-285750"/>
                <a:r>
                  <a:rPr lang="en-US" dirty="0"/>
                  <a:t>Larger buddy set size, more effective </a:t>
                </a:r>
                <a:r>
                  <a:rPr lang="en-US" dirty="0" smtClean="0"/>
                  <a:t>anonymity</a:t>
                </a:r>
              </a:p>
              <a:p>
                <a:pPr marL="285750" indent="-285750"/>
                <a:r>
                  <a:rPr lang="en-US" dirty="0" smtClean="0"/>
                  <a:t>Larger buddy set size, less usable lifetime</a:t>
                </a:r>
                <a:endParaRPr lang="en-US" dirty="0"/>
              </a:p>
              <a:p>
                <a:pPr marL="285750" indent="-285750"/>
                <a:endParaRPr lang="en-US" dirty="0" smtClean="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914400" y="5486400"/>
                <a:ext cx="7239000" cy="2216868"/>
              </a:xfrm>
              <a:prstGeom prst="rect">
                <a:avLst/>
              </a:prstGeom>
              <a:blipFill rotWithShape="1">
                <a:blip r:embed="rId4"/>
                <a:stretch>
                  <a:fillRect l="-1263" t="-2198"/>
                </a:stretch>
              </a:blipFill>
            </p:spPr>
            <p:txBody>
              <a:bodyPr/>
              <a:lstStyle/>
              <a:p>
                <a:r>
                  <a:rPr lang="en-US">
                    <a:noFill/>
                  </a:rPr>
                  <a:t> </a:t>
                </a:r>
              </a:p>
            </p:txBody>
          </p:sp>
        </mc:Fallback>
      </mc:AlternateContent>
      <p:cxnSp>
        <p:nvCxnSpPr>
          <p:cNvPr id="19" name="Straight Arrow Connector 18"/>
          <p:cNvCxnSpPr/>
          <p:nvPr/>
        </p:nvCxnSpPr>
        <p:spPr>
          <a:xfrm flipH="1">
            <a:off x="5782129" y="1538514"/>
            <a:ext cx="1295400" cy="112848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12429" y="609600"/>
            <a:ext cx="2057400" cy="954107"/>
          </a:xfrm>
          <a:prstGeom prst="rect">
            <a:avLst/>
          </a:prstGeom>
          <a:noFill/>
        </p:spPr>
        <p:txBody>
          <a:bodyPr wrap="square" rtlCol="0">
            <a:spAutoFit/>
          </a:bodyPr>
          <a:lstStyle/>
          <a:p>
            <a:pPr algn="ctr"/>
            <a:r>
              <a:rPr lang="en-US" sz="2800" dirty="0" smtClean="0"/>
              <a:t>Nearly perfect</a:t>
            </a:r>
            <a:endParaRPr lang="en-US" sz="2800" dirty="0"/>
          </a:p>
        </p:txBody>
      </p:sp>
      <p:sp>
        <p:nvSpPr>
          <p:cNvPr id="21" name="TextBox 20"/>
          <p:cNvSpPr txBox="1"/>
          <p:nvPr/>
        </p:nvSpPr>
        <p:spPr>
          <a:xfrm>
            <a:off x="7141029" y="3997638"/>
            <a:ext cx="1524000" cy="954107"/>
          </a:xfrm>
          <a:prstGeom prst="rect">
            <a:avLst/>
          </a:prstGeom>
          <a:noFill/>
        </p:spPr>
        <p:txBody>
          <a:bodyPr wrap="square" rtlCol="0">
            <a:spAutoFit/>
          </a:bodyPr>
          <a:lstStyle/>
          <a:p>
            <a:pPr algn="ctr"/>
            <a:r>
              <a:rPr lang="en-US" sz="2800" dirty="0" smtClean="0"/>
              <a:t>Not so useful</a:t>
            </a:r>
            <a:endParaRPr lang="en-US" sz="2800" dirty="0"/>
          </a:p>
        </p:txBody>
      </p:sp>
      <p:cxnSp>
        <p:nvCxnSpPr>
          <p:cNvPr id="22" name="Straight Arrow Connector 21"/>
          <p:cNvCxnSpPr>
            <a:stCxn id="21" idx="1"/>
          </p:cNvCxnSpPr>
          <p:nvPr/>
        </p:nvCxnSpPr>
        <p:spPr>
          <a:xfrm flipH="1" flipV="1">
            <a:off x="4800601" y="4177949"/>
            <a:ext cx="2340428" cy="29674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181600" y="3080805"/>
            <a:ext cx="1730829"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88630" y="2603751"/>
            <a:ext cx="1524000" cy="523220"/>
          </a:xfrm>
          <a:prstGeom prst="rect">
            <a:avLst/>
          </a:prstGeom>
          <a:noFill/>
        </p:spPr>
        <p:txBody>
          <a:bodyPr wrap="square" rtlCol="0">
            <a:spAutoFit/>
          </a:bodyPr>
          <a:lstStyle/>
          <a:p>
            <a:pPr algn="ctr"/>
            <a:r>
              <a:rPr lang="en-US" sz="2800" dirty="0" smtClean="0"/>
              <a:t>Decent</a:t>
            </a:r>
            <a:endParaRPr lang="en-US" sz="2800" dirty="0"/>
          </a:p>
        </p:txBody>
      </p:sp>
      <p:cxnSp>
        <p:nvCxnSpPr>
          <p:cNvPr id="25" name="Straight Arrow Connector 24"/>
          <p:cNvCxnSpPr>
            <a:stCxn id="21" idx="1"/>
          </p:cNvCxnSpPr>
          <p:nvPr/>
        </p:nvCxnSpPr>
        <p:spPr>
          <a:xfrm flipH="1" flipV="1">
            <a:off x="5025572" y="3886200"/>
            <a:ext cx="2115457" cy="5884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5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t>
            </a:r>
            <a:r>
              <a:rPr lang="en-US" smtClean="0"/>
              <a:t>for Anonymity</a:t>
            </a:r>
            <a:endParaRPr lang="en-US"/>
          </a:p>
        </p:txBody>
      </p:sp>
      <p:sp>
        <p:nvSpPr>
          <p:cNvPr id="4" name="AutoShape 4" descr="twitter, revolution:, how, the, arab, spring, was, helped, by, social, media, , "/>
          <p:cNvSpPr>
            <a:spLocks noChangeAspect="1" noChangeArrowheads="1"/>
          </p:cNvSpPr>
          <p:nvPr/>
        </p:nvSpPr>
        <p:spPr bwMode="auto">
          <a:xfrm>
            <a:off x="155575" y="-2422525"/>
            <a:ext cx="8001000" cy="504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twitter, revolution:, how, the, arab, spring, was, helped, by, social, media, , "/>
          <p:cNvSpPr>
            <a:spLocks noChangeAspect="1" noChangeArrowheads="1"/>
          </p:cNvSpPr>
          <p:nvPr/>
        </p:nvSpPr>
        <p:spPr bwMode="auto">
          <a:xfrm>
            <a:off x="307975" y="-2270125"/>
            <a:ext cx="8001000" cy="504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2814" t="20457" r="19925" b="67569"/>
          <a:stretch/>
        </p:blipFill>
        <p:spPr bwMode="auto">
          <a:xfrm>
            <a:off x="563789" y="290286"/>
            <a:ext cx="7184572" cy="12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7206" t="38418" r="18493" b="34498"/>
          <a:stretch/>
        </p:blipFill>
        <p:spPr bwMode="auto">
          <a:xfrm>
            <a:off x="183808" y="1676400"/>
            <a:ext cx="8001796"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888593" y="3314700"/>
            <a:ext cx="3950607" cy="2492645"/>
          </a:xfrm>
          <a:solidFill>
            <a:schemeClr val="bg1"/>
          </a:solidFill>
          <a:ln w="12700">
            <a:solidFill>
              <a:schemeClr val="tx1"/>
            </a:solidFill>
          </a:ln>
        </p:spPr>
      </p:pic>
    </p:spTree>
    <p:extLst>
      <p:ext uri="{BB962C8B-B14F-4D97-AF65-F5344CB8AC3E}">
        <p14:creationId xmlns:p14="http://schemas.microsoft.com/office/powerpoint/2010/main" val="1567626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accent1">
                    <a:lumMod val="60000"/>
                    <a:lumOff val="40000"/>
                  </a:schemeClr>
                </a:solidFill>
              </a:rPr>
              <a:t>Motivation</a:t>
            </a:r>
          </a:p>
          <a:p>
            <a:r>
              <a:rPr lang="en-US" sz="3200" dirty="0" smtClean="0">
                <a:solidFill>
                  <a:schemeClr val="accent2">
                    <a:lumMod val="60000"/>
                    <a:lumOff val="40000"/>
                  </a:schemeClr>
                </a:solidFill>
              </a:rPr>
              <a:t>The Buddies Insight</a:t>
            </a:r>
          </a:p>
          <a:p>
            <a:r>
              <a:rPr lang="en-US" sz="3200" dirty="0" smtClean="0">
                <a:solidFill>
                  <a:schemeClr val="accent2">
                    <a:lumMod val="60000"/>
                    <a:lumOff val="40000"/>
                  </a:schemeClr>
                </a:solidFill>
              </a:rPr>
              <a:t>Buddies Design</a:t>
            </a:r>
          </a:p>
          <a:p>
            <a:r>
              <a:rPr lang="en-US" sz="3200" dirty="0" smtClean="0">
                <a:solidFill>
                  <a:schemeClr val="accent2">
                    <a:lumMod val="60000"/>
                    <a:lumOff val="40000"/>
                  </a:schemeClr>
                </a:solidFill>
              </a:rPr>
              <a:t>Buddies in Practice</a:t>
            </a:r>
          </a:p>
          <a:p>
            <a:r>
              <a:rPr lang="en-US" sz="3200" dirty="0" smtClean="0">
                <a:solidFill>
                  <a:schemeClr val="bg2">
                    <a:lumMod val="25000"/>
                  </a:schemeClr>
                </a:solidFill>
              </a:rPr>
              <a:t>Conclusions</a:t>
            </a:r>
          </a:p>
        </p:txBody>
      </p:sp>
    </p:spTree>
    <p:extLst>
      <p:ext uri="{BB962C8B-B14F-4D97-AF65-F5344CB8AC3E}">
        <p14:creationId xmlns:p14="http://schemas.microsoft.com/office/powerpoint/2010/main" val="197920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219200"/>
            <a:ext cx="7924800" cy="5257800"/>
          </a:xfrm>
        </p:spPr>
        <p:txBody>
          <a:bodyPr/>
          <a:lstStyle/>
          <a:p>
            <a:r>
              <a:rPr lang="en-US" dirty="0" smtClean="0"/>
              <a:t>K-Anonymity in Mix-Nets – Hopper ’06</a:t>
            </a:r>
          </a:p>
          <a:p>
            <a:r>
              <a:rPr lang="en-US" dirty="0" smtClean="0"/>
              <a:t>K-Anonymity for cover traffic in Tarzan – Freedman ‘02</a:t>
            </a:r>
          </a:p>
          <a:p>
            <a:r>
              <a:rPr lang="en-US" dirty="0" smtClean="0"/>
              <a:t>K-Anonymity for cover traffic in Aqua – Le Blond ‘13</a:t>
            </a:r>
          </a:p>
          <a:p>
            <a:r>
              <a:rPr lang="en-US" dirty="0" smtClean="0"/>
              <a:t>Anonym-O-Meter in Java Anonymous Proxy (JAP)</a:t>
            </a:r>
          </a:p>
          <a:p>
            <a:r>
              <a:rPr lang="en-US" dirty="0" smtClean="0"/>
              <a:t>Buddies provides users control over intersection attacks through availability / anonymity trade-offs</a:t>
            </a:r>
            <a:endParaRPr lang="en-US" dirty="0"/>
          </a:p>
        </p:txBody>
      </p:sp>
    </p:spTree>
    <p:extLst>
      <p:ext uri="{BB962C8B-B14F-4D97-AF65-F5344CB8AC3E}">
        <p14:creationId xmlns:p14="http://schemas.microsoft.com/office/powerpoint/2010/main" val="4108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Buddies can resist the intersection attack!</a:t>
            </a:r>
          </a:p>
          <a:p>
            <a:pPr lvl="1"/>
            <a:r>
              <a:rPr lang="en-US" dirty="0" smtClean="0"/>
              <a:t>Two new metrics for measuring anonymity</a:t>
            </a:r>
          </a:p>
          <a:p>
            <a:pPr lvl="1"/>
            <a:r>
              <a:rPr lang="en-US" dirty="0" smtClean="0"/>
              <a:t>Implemented </a:t>
            </a:r>
            <a:r>
              <a:rPr lang="en-US" dirty="0" smtClean="0"/>
              <a:t>in Dissent</a:t>
            </a:r>
          </a:p>
          <a:p>
            <a:r>
              <a:rPr lang="en-US" dirty="0" smtClean="0"/>
              <a:t>Research into different buddy set policies necessary:</a:t>
            </a:r>
          </a:p>
          <a:p>
            <a:pPr lvl="1"/>
            <a:r>
              <a:rPr lang="en-US" dirty="0" smtClean="0"/>
              <a:t>A short-term policy for quick, efficient web browsing</a:t>
            </a:r>
          </a:p>
          <a:p>
            <a:pPr lvl="1"/>
            <a:r>
              <a:rPr lang="en-US" dirty="0" smtClean="0"/>
              <a:t>A long-term policy for short, infrequent posts</a:t>
            </a:r>
            <a:endParaRPr lang="en-US" dirty="0"/>
          </a:p>
          <a:p>
            <a:pPr lvl="1"/>
            <a:r>
              <a:rPr lang="en-US" dirty="0" smtClean="0"/>
              <a:t>Optimizing usability and anonymity oppose each other</a:t>
            </a:r>
          </a:p>
        </p:txBody>
      </p:sp>
    </p:spTree>
    <p:extLst>
      <p:ext uri="{BB962C8B-B14F-4D97-AF65-F5344CB8AC3E}">
        <p14:creationId xmlns:p14="http://schemas.microsoft.com/office/powerpoint/2010/main" val="234938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r>
              <a:rPr lang="en-US" sz="7200" dirty="0" smtClean="0"/>
              <a:t>Thanks, questions?</a:t>
            </a:r>
          </a:p>
          <a:p>
            <a:pPr marL="114300" indent="0">
              <a:buNone/>
            </a:pPr>
            <a:endParaRPr lang="en-US" sz="2800" dirty="0" smtClean="0"/>
          </a:p>
          <a:p>
            <a:pPr marL="114300" indent="0">
              <a:buNone/>
            </a:pPr>
            <a:r>
              <a:rPr lang="en-US" sz="3600" dirty="0" smtClean="0"/>
              <a:t>Find out more at</a:t>
            </a:r>
            <a:r>
              <a:rPr lang="en-US" sz="3600" dirty="0"/>
              <a:t> </a:t>
            </a:r>
            <a:r>
              <a:rPr lang="en-US" sz="3600" dirty="0">
                <a:hlinkClick r:id="rId3"/>
              </a:rPr>
              <a:t>http://</a:t>
            </a:r>
            <a:r>
              <a:rPr lang="en-US" sz="3600" dirty="0" smtClean="0">
                <a:hlinkClick r:id="rId3"/>
              </a:rPr>
              <a:t>dedis.cs.yale.edu/dissent</a:t>
            </a:r>
            <a:endParaRPr lang="en-US" sz="3600" dirty="0" smtClean="0"/>
          </a:p>
        </p:txBody>
      </p:sp>
    </p:spTree>
    <p:extLst>
      <p:ext uri="{BB962C8B-B14F-4D97-AF65-F5344CB8AC3E}">
        <p14:creationId xmlns:p14="http://schemas.microsoft.com/office/powerpoint/2010/main" val="3686708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Each user has a counter</a:t>
                </a:r>
              </a:p>
              <a:p>
                <a:r>
                  <a:rPr lang="en-US" dirty="0" smtClean="0"/>
                  <a:t>Increment counter, </a:t>
                </a:r>
                <a14:m>
                  <m:oMath xmlns:m="http://schemas.openxmlformats.org/officeDocument/2006/math">
                    <m:sSub>
                      <m:sSubPr>
                        <m:ctrlPr>
                          <a:rPr lang="en-US" b="0" i="1" smtClean="0">
                            <a:latin typeface="Cambria Math"/>
                          </a:rPr>
                        </m:ctrlPr>
                      </m:sSubPr>
                      <m:e>
                        <m:r>
                          <a:rPr lang="en-US" b="0" i="1" smtClean="0">
                            <a:latin typeface="Cambria Math"/>
                          </a:rPr>
                          <m:t>𝑐</m:t>
                        </m:r>
                      </m:e>
                      <m:sub>
                        <m:r>
                          <a:rPr lang="en-US" b="0" i="1" smtClean="0">
                            <a:latin typeface="Cambria Math"/>
                          </a:rPr>
                          <m:t>𝑖</m:t>
                        </m:r>
                        <m:r>
                          <a:rPr lang="en-US" b="0" i="1" smtClean="0">
                            <a:latin typeface="Cambria Math"/>
                          </a:rPr>
                          <m:t>,</m:t>
                        </m:r>
                        <m:r>
                          <a:rPr lang="en-US" b="0" i="1" smtClean="0">
                            <a:latin typeface="Cambria Math"/>
                          </a:rPr>
                          <m:t>𝑗</m:t>
                        </m:r>
                      </m:sub>
                    </m:sSub>
                  </m:oMath>
                </a14:m>
                <a:r>
                  <a:rPr lang="en-US" baseline="-25000" dirty="0" smtClean="0"/>
                  <a:t>,</a:t>
                </a:r>
                <a:r>
                  <a:rPr lang="en-US" dirty="0" smtClean="0"/>
                  <a:t> if user </a:t>
                </a:r>
                <a:r>
                  <a:rPr lang="en-US" dirty="0" err="1" smtClean="0"/>
                  <a:t>i</a:t>
                </a:r>
                <a:r>
                  <a:rPr lang="en-US" dirty="0" smtClean="0"/>
                  <a:t> online and no message from </a:t>
                </a:r>
                <a:r>
                  <a:rPr lang="en-US" dirty="0" err="1" smtClean="0"/>
                  <a:t>nym</a:t>
                </a:r>
                <a:r>
                  <a:rPr lang="en-US" dirty="0" smtClean="0"/>
                  <a:t> j</a:t>
                </a:r>
              </a:p>
              <a:p>
                <a:r>
                  <a:rPr lang="en-US" dirty="0" smtClean="0"/>
                  <a:t>Consider the situation where </a:t>
                </a:r>
                <a14:m>
                  <m:oMath xmlns:m="http://schemas.openxmlformats.org/officeDocument/2006/math">
                    <m:r>
                      <a:rPr lang="en-US" i="1">
                        <a:latin typeface="Cambria Math"/>
                      </a:rPr>
                      <m:t>𝑝</m:t>
                    </m:r>
                  </m:oMath>
                </a14:m>
                <a:r>
                  <a:rPr lang="en-US" dirty="0"/>
                  <a:t> is the probability that </a:t>
                </a:r>
                <a:r>
                  <a:rPr lang="en-US" dirty="0" smtClean="0"/>
                  <a:t>a user is online and not posting</a:t>
                </a:r>
              </a:p>
              <a:p>
                <a14:m>
                  <m:oMath xmlns:m="http://schemas.openxmlformats.org/officeDocument/2006/math">
                    <m:r>
                      <m:rPr>
                        <m:sty m:val="p"/>
                      </m:rPr>
                      <a:rPr lang="en-US" sz="3200" b="0" i="0" smtClean="0">
                        <a:latin typeface="Cambria Math"/>
                      </a:rPr>
                      <m:t>P</m:t>
                    </m:r>
                    <m:d>
                      <m:dPr>
                        <m:ctrlPr>
                          <a:rPr lang="en-US" sz="3200" b="0" i="1" smtClean="0">
                            <a:latin typeface="Cambria Math"/>
                          </a:rPr>
                        </m:ctrlPr>
                      </m:dPr>
                      <m:e>
                        <m:sSub>
                          <m:sSubPr>
                            <m:ctrlPr>
                              <a:rPr lang="en-US" sz="3200" b="0" i="1" smtClean="0">
                                <a:latin typeface="Cambria Math"/>
                              </a:rPr>
                            </m:ctrlPr>
                          </m:sSubPr>
                          <m:e>
                            <m:r>
                              <m:rPr>
                                <m:sty m:val="p"/>
                              </m:rPr>
                              <a:rPr lang="en-US" sz="3200" b="0" i="0" smtClean="0">
                                <a:latin typeface="Cambria Math"/>
                              </a:rPr>
                              <m:t>u</m:t>
                            </m:r>
                          </m:e>
                          <m:sub>
                            <m:r>
                              <m:rPr>
                                <m:sty m:val="p"/>
                              </m:rPr>
                              <a:rPr lang="en-US" sz="3200" b="0" i="0" smtClean="0">
                                <a:latin typeface="Cambria Math"/>
                              </a:rPr>
                              <m:t>i</m:t>
                            </m:r>
                          </m:sub>
                        </m:sSub>
                        <m:r>
                          <a:rPr lang="en-US" sz="3200" b="0" i="0" smtClean="0">
                            <a:latin typeface="Cambria Math"/>
                          </a:rPr>
                          <m:t>, </m:t>
                        </m:r>
                        <m:sSub>
                          <m:sSubPr>
                            <m:ctrlPr>
                              <a:rPr lang="en-US" sz="3200" b="0" i="1" smtClean="0">
                                <a:latin typeface="Cambria Math"/>
                              </a:rPr>
                            </m:ctrlPr>
                          </m:sSubPr>
                          <m:e>
                            <m:r>
                              <m:rPr>
                                <m:sty m:val="p"/>
                              </m:rPr>
                              <a:rPr lang="en-US" sz="3200" b="0" i="0" smtClean="0">
                                <a:latin typeface="Cambria Math"/>
                              </a:rPr>
                              <m:t>n</m:t>
                            </m:r>
                          </m:e>
                          <m:sub>
                            <m:r>
                              <m:rPr>
                                <m:sty m:val="p"/>
                              </m:rPr>
                              <a:rPr lang="en-US" sz="3200" b="0" i="0" smtClean="0">
                                <a:latin typeface="Cambria Math"/>
                              </a:rPr>
                              <m:t>j</m:t>
                            </m:r>
                          </m:sub>
                        </m:sSub>
                      </m:e>
                    </m:d>
                    <m:r>
                      <a:rPr lang="en-US" sz="3200" b="0" i="0" smtClean="0">
                        <a:latin typeface="Cambria Math"/>
                      </a:rPr>
                      <m:t>= </m:t>
                    </m:r>
                    <m:f>
                      <m:fPr>
                        <m:ctrlPr>
                          <a:rPr lang="en-US" sz="3200" b="0" i="1" smtClean="0">
                            <a:latin typeface="Cambria Math"/>
                          </a:rPr>
                        </m:ctrlPr>
                      </m:fPr>
                      <m:num>
                        <m:sSup>
                          <m:sSupPr>
                            <m:ctrlPr>
                              <a:rPr lang="en-US" sz="3200" i="1">
                                <a:latin typeface="Cambria Math"/>
                              </a:rPr>
                            </m:ctrlPr>
                          </m:sSupPr>
                          <m:e>
                            <m:r>
                              <a:rPr lang="en-US" sz="3200" i="1">
                                <a:latin typeface="Cambria Math"/>
                              </a:rPr>
                              <m:t>𝑝</m:t>
                            </m:r>
                          </m:e>
                          <m:sup>
                            <m:sSub>
                              <m:sSubPr>
                                <m:ctrlPr>
                                  <a:rPr lang="en-US" sz="3200" i="1">
                                    <a:latin typeface="Cambria Math"/>
                                  </a:rPr>
                                </m:ctrlPr>
                              </m:sSubPr>
                              <m:e>
                                <m:r>
                                  <a:rPr lang="en-US" sz="3200" i="1">
                                    <a:latin typeface="Cambria Math"/>
                                  </a:rPr>
                                  <m:t>𝑐</m:t>
                                </m:r>
                              </m:e>
                              <m:sub>
                                <m:r>
                                  <a:rPr lang="en-US" sz="3200" i="1">
                                    <a:latin typeface="Cambria Math"/>
                                  </a:rPr>
                                  <m:t>𝑖</m:t>
                                </m:r>
                                <m:r>
                                  <a:rPr lang="en-US" sz="3200" b="0" i="1" smtClean="0">
                                    <a:latin typeface="Cambria Math"/>
                                  </a:rPr>
                                  <m:t>,</m:t>
                                </m:r>
                                <m:r>
                                  <a:rPr lang="en-US" sz="3200" b="0" i="1" smtClean="0">
                                    <a:latin typeface="Cambria Math"/>
                                  </a:rPr>
                                  <m:t>𝑗</m:t>
                                </m:r>
                              </m:sub>
                            </m:sSub>
                          </m:sup>
                        </m:sSup>
                      </m:num>
                      <m:den>
                        <m:nary>
                          <m:naryPr>
                            <m:chr m:val="∑"/>
                            <m:supHide m:val="on"/>
                            <m:ctrlPr>
                              <a:rPr lang="en-US" sz="3200" b="0" i="1" smtClean="0">
                                <a:latin typeface="Cambria Math"/>
                              </a:rPr>
                            </m:ctrlPr>
                          </m:naryPr>
                          <m:sub>
                            <m:r>
                              <m:rPr>
                                <m:brk m:alnAt="7"/>
                              </m:rPr>
                              <a:rPr lang="en-US" sz="3200" b="0" i="1" smtClean="0">
                                <a:latin typeface="Cambria Math"/>
                              </a:rPr>
                              <m:t>𝑘</m:t>
                            </m:r>
                          </m:sub>
                          <m:sup/>
                          <m:e>
                            <m:sSup>
                              <m:sSupPr>
                                <m:ctrlPr>
                                  <a:rPr lang="en-US" sz="3200" i="1">
                                    <a:latin typeface="Cambria Math"/>
                                  </a:rPr>
                                </m:ctrlPr>
                              </m:sSupPr>
                              <m:e>
                                <m:r>
                                  <a:rPr lang="en-US" sz="3200" i="1">
                                    <a:latin typeface="Cambria Math"/>
                                  </a:rPr>
                                  <m:t>𝑝</m:t>
                                </m:r>
                              </m:e>
                              <m:sup>
                                <m:sSub>
                                  <m:sSubPr>
                                    <m:ctrlPr>
                                      <a:rPr lang="en-US" sz="3200" i="1">
                                        <a:latin typeface="Cambria Math"/>
                                      </a:rPr>
                                    </m:ctrlPr>
                                  </m:sSubPr>
                                  <m:e>
                                    <m:r>
                                      <a:rPr lang="en-US" sz="3200" i="1">
                                        <a:latin typeface="Cambria Math"/>
                                      </a:rPr>
                                      <m:t>𝑐</m:t>
                                    </m:r>
                                  </m:e>
                                  <m:sub>
                                    <m:r>
                                      <a:rPr lang="en-US" sz="3200" i="1">
                                        <a:latin typeface="Cambria Math"/>
                                      </a:rPr>
                                      <m:t>𝑘</m:t>
                                    </m:r>
                                    <m:r>
                                      <a:rPr lang="en-US" sz="3200" b="0" i="1" smtClean="0">
                                        <a:latin typeface="Cambria Math"/>
                                      </a:rPr>
                                      <m:t>,</m:t>
                                    </m:r>
                                    <m:r>
                                      <a:rPr lang="en-US" sz="3200" b="0" i="1" smtClean="0">
                                        <a:latin typeface="Cambria Math"/>
                                      </a:rPr>
                                      <m:t>𝑗</m:t>
                                    </m:r>
                                  </m:sub>
                                </m:sSub>
                              </m:sup>
                            </m:sSup>
                          </m:e>
                        </m:nary>
                      </m:den>
                    </m:f>
                  </m:oMath>
                </a14:m>
                <a:endParaRPr lang="en-US" sz="3200" b="0" dirty="0" smtClean="0"/>
              </a:p>
              <a:p>
                <a:r>
                  <a:rPr lang="en-US" dirty="0" smtClean="0"/>
                  <a:t>We call </a:t>
                </a:r>
                <a14:m>
                  <m:oMath xmlns:m="http://schemas.openxmlformats.org/officeDocument/2006/math">
                    <m:f>
                      <m:fPr>
                        <m:ctrlPr>
                          <a:rPr lang="en-US" b="0" i="1" smtClean="0">
                            <a:latin typeface="Cambria Math"/>
                          </a:rPr>
                        </m:ctrlPr>
                      </m:fPr>
                      <m:num>
                        <m:r>
                          <a:rPr lang="en-US" b="0" i="0" smtClean="0">
                            <a:latin typeface="Cambria Math"/>
                          </a:rPr>
                          <m:t>1</m:t>
                        </m:r>
                      </m:num>
                      <m:den>
                        <m:r>
                          <m:rPr>
                            <m:sty m:val="p"/>
                          </m:rPr>
                          <a:rPr lang="en-US">
                            <a:latin typeface="Cambria Math"/>
                          </a:rPr>
                          <m:t>P</m:t>
                        </m:r>
                        <m:d>
                          <m:dPr>
                            <m:ctrlPr>
                              <a:rPr lang="en-US" i="1">
                                <a:latin typeface="Cambria Math"/>
                              </a:rPr>
                            </m:ctrlPr>
                          </m:dPr>
                          <m:e>
                            <m:sSub>
                              <m:sSubPr>
                                <m:ctrlPr>
                                  <a:rPr lang="en-US" i="1">
                                    <a:latin typeface="Cambria Math"/>
                                  </a:rPr>
                                </m:ctrlPr>
                              </m:sSubPr>
                              <m:e>
                                <m:r>
                                  <m:rPr>
                                    <m:sty m:val="p"/>
                                  </m:rPr>
                                  <a:rPr lang="en-US">
                                    <a:latin typeface="Cambria Math"/>
                                  </a:rPr>
                                  <m:t>u</m:t>
                                </m:r>
                              </m:e>
                              <m:sub>
                                <m:r>
                                  <m:rPr>
                                    <m:sty m:val="p"/>
                                  </m:rPr>
                                  <a:rPr lang="en-US">
                                    <a:latin typeface="Cambria Math"/>
                                  </a:rPr>
                                  <m:t>i</m:t>
                                </m:r>
                              </m:sub>
                            </m:sSub>
                            <m:r>
                              <a:rPr lang="en-US">
                                <a:latin typeface="Cambria Math"/>
                              </a:rPr>
                              <m:t>, </m:t>
                            </m:r>
                            <m:sSub>
                              <m:sSubPr>
                                <m:ctrlPr>
                                  <a:rPr lang="en-US" i="1">
                                    <a:latin typeface="Cambria Math"/>
                                  </a:rPr>
                                </m:ctrlPr>
                              </m:sSubPr>
                              <m:e>
                                <m:r>
                                  <m:rPr>
                                    <m:sty m:val="p"/>
                                  </m:rPr>
                                  <a:rPr lang="en-US">
                                    <a:latin typeface="Cambria Math"/>
                                  </a:rPr>
                                  <m:t>n</m:t>
                                </m:r>
                              </m:e>
                              <m:sub>
                                <m:r>
                                  <m:rPr>
                                    <m:sty m:val="p"/>
                                  </m:rPr>
                                  <a:rPr lang="en-US">
                                    <a:latin typeface="Cambria Math"/>
                                  </a:rPr>
                                  <m:t>j</m:t>
                                </m:r>
                              </m:sub>
                            </m:sSub>
                          </m:e>
                        </m:d>
                      </m:den>
                    </m:f>
                  </m:oMath>
                </a14:m>
                <a:r>
                  <a:rPr lang="en-US" dirty="0" smtClean="0"/>
                  <a:t> the likelihood user </a:t>
                </a:r>
                <a:r>
                  <a:rPr lang="en-US" dirty="0" err="1" smtClean="0"/>
                  <a:t>i</a:t>
                </a:r>
                <a:r>
                  <a:rPr lang="en-US" dirty="0" smtClean="0"/>
                  <a:t> owns </a:t>
                </a:r>
                <a:r>
                  <a:rPr lang="en-US" dirty="0" err="1" smtClean="0"/>
                  <a:t>nym</a:t>
                </a:r>
                <a:r>
                  <a:rPr lang="en-US" dirty="0" smtClean="0"/>
                  <a:t> j</a:t>
                </a:r>
              </a:p>
              <a:p>
                <a:r>
                  <a:rPr lang="en-US" dirty="0" smtClean="0"/>
                  <a:t>Bigger likelihood is better!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927"/>
                </a:stretch>
              </a:blipFill>
            </p:spPr>
            <p:txBody>
              <a:bodyPr/>
              <a:lstStyle/>
              <a:p>
                <a:r>
                  <a:rPr lang="en-US">
                    <a:noFill/>
                  </a:rPr>
                  <a:t> </a:t>
                </a:r>
              </a:p>
            </p:txBody>
          </p:sp>
        </mc:Fallback>
      </mc:AlternateContent>
    </p:spTree>
    <p:extLst>
      <p:ext uri="{BB962C8B-B14F-4D97-AF65-F5344CB8AC3E}">
        <p14:creationId xmlns:p14="http://schemas.microsoft.com/office/powerpoint/2010/main" val="3690935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err="1" smtClean="0"/>
              <a:t>Nyms</a:t>
            </a:r>
            <a:endParaRPr lang="en-US" dirty="0"/>
          </a:p>
        </p:txBody>
      </p:sp>
      <p:sp>
        <p:nvSpPr>
          <p:cNvPr id="3" name="Content Placeholder 2"/>
          <p:cNvSpPr>
            <a:spLocks noGrp="1"/>
          </p:cNvSpPr>
          <p:nvPr>
            <p:ph idx="1"/>
          </p:nvPr>
        </p:nvSpPr>
        <p:spPr/>
        <p:txBody>
          <a:bodyPr/>
          <a:lstStyle/>
          <a:p>
            <a:r>
              <a:rPr lang="en-US" dirty="0" smtClean="0"/>
              <a:t>Each user provides a public key</a:t>
            </a:r>
          </a:p>
          <a:p>
            <a:r>
              <a:rPr lang="en-US" dirty="0" err="1" smtClean="0"/>
              <a:t>Anonymizer</a:t>
            </a:r>
            <a:r>
              <a:rPr lang="en-US" dirty="0" smtClean="0"/>
              <a:t> re-encrypts keys and publishes</a:t>
            </a:r>
          </a:p>
          <a:p>
            <a:r>
              <a:rPr lang="en-US" dirty="0" smtClean="0"/>
              <a:t>User produces re-encrypted private key</a:t>
            </a:r>
          </a:p>
          <a:p>
            <a:r>
              <a:rPr lang="en-US" dirty="0" err="1" smtClean="0"/>
              <a:t>Anonymizer</a:t>
            </a:r>
            <a:r>
              <a:rPr lang="en-US" dirty="0" smtClean="0"/>
              <a:t> produces a </a:t>
            </a:r>
            <a:r>
              <a:rPr lang="en-US" dirty="0" err="1" smtClean="0"/>
              <a:t>nym</a:t>
            </a:r>
            <a:r>
              <a:rPr lang="en-US" dirty="0" smtClean="0"/>
              <a:t> (key-pair), randomly selects a re-encrypted key, encrypts the private key and distributes the key-pair</a:t>
            </a:r>
          </a:p>
          <a:p>
            <a:r>
              <a:rPr lang="en-US" dirty="0" smtClean="0"/>
              <a:t>Owner can decrypt and claim, anonymously</a:t>
            </a:r>
            <a:endParaRPr lang="en-US" dirty="0"/>
          </a:p>
        </p:txBody>
      </p:sp>
    </p:spTree>
    <p:extLst>
      <p:ext uri="{BB962C8B-B14F-4D97-AF65-F5344CB8AC3E}">
        <p14:creationId xmlns:p14="http://schemas.microsoft.com/office/powerpoint/2010/main" val="7160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dirty="0" smtClean="0"/>
              <a:t>The </a:t>
            </a:r>
            <a:r>
              <a:rPr lang="en-US" dirty="0" err="1" smtClean="0"/>
              <a:t>Anonymizer</a:t>
            </a:r>
            <a:endParaRPr lang="en-US" dirty="0"/>
          </a:p>
        </p:txBody>
      </p:sp>
      <p:sp>
        <p:nvSpPr>
          <p:cNvPr id="3" name="Content Placeholder 2"/>
          <p:cNvSpPr>
            <a:spLocks noGrp="1"/>
          </p:cNvSpPr>
          <p:nvPr>
            <p:ph idx="1"/>
          </p:nvPr>
        </p:nvSpPr>
        <p:spPr/>
        <p:txBody>
          <a:bodyPr/>
          <a:lstStyle/>
          <a:p>
            <a:r>
              <a:rPr lang="en-US" dirty="0" smtClean="0"/>
              <a:t>Expectations</a:t>
            </a:r>
          </a:p>
          <a:p>
            <a:pPr lvl="1"/>
            <a:r>
              <a:rPr lang="en-US" dirty="0" smtClean="0"/>
              <a:t>Resistant traffic analysis and timing attacks</a:t>
            </a:r>
          </a:p>
          <a:p>
            <a:pPr lvl="1"/>
            <a:r>
              <a:rPr lang="en-US" dirty="0" err="1" smtClean="0"/>
              <a:t>Anytrust</a:t>
            </a:r>
            <a:r>
              <a:rPr lang="en-US" dirty="0" smtClean="0"/>
              <a:t> – protocol runs across a set of servers, a user need only trust that one server is honest without knowing which one</a:t>
            </a:r>
          </a:p>
          <a:p>
            <a:r>
              <a:rPr lang="en-US" dirty="0" smtClean="0"/>
              <a:t>Not Tor – not resistant to traffic analysis / timing attacks</a:t>
            </a:r>
          </a:p>
          <a:p>
            <a:r>
              <a:rPr lang="en-US" dirty="0" err="1" smtClean="0"/>
              <a:t>MIXes</a:t>
            </a:r>
            <a:r>
              <a:rPr lang="en-US" dirty="0" smtClean="0"/>
              <a:t> – Yes, if users transmit empty messages</a:t>
            </a:r>
          </a:p>
          <a:p>
            <a:r>
              <a:rPr lang="en-US" dirty="0" smtClean="0"/>
              <a:t>DC-nets / Dissent – YES!</a:t>
            </a:r>
            <a:endParaRPr lang="en-US" dirty="0"/>
          </a:p>
        </p:txBody>
      </p:sp>
    </p:spTree>
    <p:extLst>
      <p:ext uri="{BB962C8B-B14F-4D97-AF65-F5344CB8AC3E}">
        <p14:creationId xmlns:p14="http://schemas.microsoft.com/office/powerpoint/2010/main" val="24295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371270" y="1600202"/>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8305800" cy="1143000"/>
          </a:xfrm>
        </p:spPr>
        <p:txBody>
          <a:bodyPr/>
          <a:lstStyle/>
          <a:p>
            <a:endParaRPr lang="en-US" dirty="0"/>
          </a:p>
        </p:txBody>
      </p:sp>
      <p:pic>
        <p:nvPicPr>
          <p:cNvPr id="1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4156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588949" y="5725180"/>
            <a:ext cx="1800108" cy="523220"/>
          </a:xfrm>
          <a:prstGeom prst="rect">
            <a:avLst/>
          </a:prstGeom>
          <a:noFill/>
        </p:spPr>
        <p:txBody>
          <a:bodyPr wrap="none" rtlCol="0">
            <a:spAutoFit/>
          </a:bodyPr>
          <a:lstStyle/>
          <a:p>
            <a:r>
              <a:rPr lang="en-US" sz="2800" dirty="0" err="1" smtClean="0"/>
              <a:t>No</a:t>
            </a:r>
            <a:r>
              <a:rPr lang="en-US" sz="2800" b="1" dirty="0" err="1" smtClean="0"/>
              <a:t>fun</a:t>
            </a:r>
            <a:r>
              <a:rPr lang="en-US" sz="2800" dirty="0" err="1" smtClean="0"/>
              <a:t>istan</a:t>
            </a:r>
            <a:endParaRPr lang="en-US" sz="2800" dirty="0"/>
          </a:p>
        </p:txBody>
      </p:sp>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5045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429669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446569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9325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40386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42075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331186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26670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8359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204267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221167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7845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95357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16764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310449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039538" y="5725180"/>
            <a:ext cx="1359668" cy="523220"/>
          </a:xfrm>
          <a:prstGeom prst="rect">
            <a:avLst/>
          </a:prstGeom>
          <a:noFill/>
        </p:spPr>
        <p:txBody>
          <a:bodyPr wrap="none" rtlCol="0">
            <a:spAutoFit/>
          </a:bodyPr>
          <a:lstStyle/>
          <a:p>
            <a:r>
              <a:rPr lang="en-US" sz="2800" b="1" dirty="0" err="1" smtClean="0"/>
              <a:t>Fun</a:t>
            </a:r>
            <a:r>
              <a:rPr lang="en-US" sz="2800" dirty="0" err="1" smtClean="0"/>
              <a:t>land</a:t>
            </a:r>
            <a:endParaRPr lang="en-US" sz="2800" dirty="0"/>
          </a:p>
        </p:txBody>
      </p:sp>
      <p:pic>
        <p:nvPicPr>
          <p:cNvPr id="37" name="Picture 2" descr="C:\Documents and Settings\Dedis\Desktop\Twitter-Logo-Icon-by-Jon-Bennallick-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9515" y="2130384"/>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Documents and Settings\Dedis\Desktop\facebook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3646" y="3259127"/>
            <a:ext cx="700379"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Documents and Settings\Dedis\Desktop\youtube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560" y="4468316"/>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42" name="Rounded Rectangle 41"/>
          <p:cNvSpPr/>
          <p:nvPr/>
        </p:nvSpPr>
        <p:spPr>
          <a:xfrm>
            <a:off x="5943600" y="1600202"/>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803769" y="3124200"/>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39" name="Straight Arrow Connector 38"/>
          <p:cNvCxnSpPr>
            <a:endCxn id="32" idx="1"/>
          </p:cNvCxnSpPr>
          <p:nvPr/>
        </p:nvCxnSpPr>
        <p:spPr>
          <a:xfrm>
            <a:off x="2362200" y="3581400"/>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327769" y="3581400"/>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7">
            <a:lum/>
            <a:alphaModFix/>
          </a:blip>
          <a:srcRect/>
          <a:stretch>
            <a:fillRect/>
          </a:stretch>
        </p:blipFill>
        <p:spPr>
          <a:xfrm flipH="1">
            <a:off x="1066800" y="4040752"/>
            <a:ext cx="807840" cy="807840"/>
          </a:xfrm>
          <a:prstGeom prst="rect">
            <a:avLst/>
          </a:prstGeom>
          <a:noFill/>
          <a:ln>
            <a:noFill/>
          </a:ln>
        </p:spPr>
      </p:pic>
      <p:pic>
        <p:nvPicPr>
          <p:cNvPr id="45" name="Picture 44"/>
          <p:cNvPicPr>
            <a:picLocks noChangeAspect="1"/>
          </p:cNvPicPr>
          <p:nvPr/>
        </p:nvPicPr>
        <p:blipFill>
          <a:blip r:embed="rId7">
            <a:lum/>
            <a:alphaModFix/>
          </a:blip>
          <a:srcRect/>
          <a:stretch>
            <a:fillRect/>
          </a:stretch>
        </p:blipFill>
        <p:spPr>
          <a:xfrm flipH="1">
            <a:off x="4508574" y="2611051"/>
            <a:ext cx="807840" cy="807840"/>
          </a:xfrm>
          <a:prstGeom prst="rect">
            <a:avLst/>
          </a:prstGeom>
          <a:noFill/>
          <a:ln>
            <a:noFill/>
          </a:ln>
        </p:spPr>
      </p:pic>
      <p:pic>
        <p:nvPicPr>
          <p:cNvPr id="46" name="Picture 45"/>
          <p:cNvPicPr>
            <a:picLocks noChangeAspect="1"/>
          </p:cNvPicPr>
          <p:nvPr/>
        </p:nvPicPr>
        <p:blipFill>
          <a:blip r:embed="rId7">
            <a:lum/>
            <a:alphaModFix/>
          </a:blip>
          <a:srcRect/>
          <a:stretch>
            <a:fillRect/>
          </a:stretch>
        </p:blipFill>
        <p:spPr>
          <a:xfrm flipH="1">
            <a:off x="3896039" y="3243836"/>
            <a:ext cx="807840" cy="807840"/>
          </a:xfrm>
          <a:prstGeom prst="rect">
            <a:avLst/>
          </a:prstGeom>
          <a:noFill/>
          <a:ln>
            <a:noFill/>
          </a:ln>
        </p:spPr>
      </p:pic>
      <p:pic>
        <p:nvPicPr>
          <p:cNvPr id="47" name="Picture 46"/>
          <p:cNvPicPr>
            <a:picLocks noChangeAspect="1"/>
          </p:cNvPicPr>
          <p:nvPr/>
        </p:nvPicPr>
        <p:blipFill>
          <a:blip r:embed="rId7">
            <a:lum/>
            <a:alphaModFix/>
          </a:blip>
          <a:srcRect/>
          <a:stretch>
            <a:fillRect/>
          </a:stretch>
        </p:blipFill>
        <p:spPr>
          <a:xfrm flipH="1">
            <a:off x="7103296" y="3394450"/>
            <a:ext cx="807840" cy="807840"/>
          </a:xfrm>
          <a:prstGeom prst="rect">
            <a:avLst/>
          </a:prstGeom>
          <a:noFill/>
          <a:ln>
            <a:noFill/>
          </a:ln>
        </p:spPr>
      </p:pic>
      <p:pic>
        <p:nvPicPr>
          <p:cNvPr id="48" name="Picture 47"/>
          <p:cNvPicPr>
            <a:picLocks noChangeAspect="1"/>
          </p:cNvPicPr>
          <p:nvPr/>
        </p:nvPicPr>
        <p:blipFill>
          <a:blip r:embed="rId7">
            <a:lum/>
            <a:alphaModFix/>
          </a:blip>
          <a:srcRect/>
          <a:stretch>
            <a:fillRect/>
          </a:stretch>
        </p:blipFill>
        <p:spPr>
          <a:xfrm flipH="1">
            <a:off x="7117074" y="4630954"/>
            <a:ext cx="807840" cy="807840"/>
          </a:xfrm>
          <a:prstGeom prst="rect">
            <a:avLst/>
          </a:prstGeom>
          <a:noFill/>
          <a:ln>
            <a:noFill/>
          </a:ln>
        </p:spPr>
      </p:pic>
      <p:pic>
        <p:nvPicPr>
          <p:cNvPr id="49" name="Picture 48"/>
          <p:cNvPicPr>
            <a:picLocks noChangeAspect="1"/>
          </p:cNvPicPr>
          <p:nvPr/>
        </p:nvPicPr>
        <p:blipFill>
          <a:blip r:embed="rId7">
            <a:lum/>
            <a:alphaModFix/>
          </a:blip>
          <a:srcRect/>
          <a:stretch>
            <a:fillRect/>
          </a:stretch>
        </p:blipFill>
        <p:spPr>
          <a:xfrm flipH="1">
            <a:off x="2425604" y="4844834"/>
            <a:ext cx="807840" cy="807840"/>
          </a:xfrm>
          <a:prstGeom prst="rect">
            <a:avLst/>
          </a:prstGeom>
          <a:noFill/>
          <a:ln>
            <a:noFill/>
          </a:ln>
        </p:spPr>
      </p:pic>
      <p:pic>
        <p:nvPicPr>
          <p:cNvPr id="50" name="Picture 49"/>
          <p:cNvPicPr>
            <a:picLocks noChangeAspect="1"/>
          </p:cNvPicPr>
          <p:nvPr/>
        </p:nvPicPr>
        <p:blipFill>
          <a:blip r:embed="rId7">
            <a:lum/>
            <a:alphaModFix/>
          </a:blip>
          <a:srcRect/>
          <a:stretch>
            <a:fillRect/>
          </a:stretch>
        </p:blipFill>
        <p:spPr>
          <a:xfrm flipH="1">
            <a:off x="1266783" y="1905000"/>
            <a:ext cx="807840" cy="807840"/>
          </a:xfrm>
          <a:prstGeom prst="rect">
            <a:avLst/>
          </a:prstGeom>
          <a:noFill/>
          <a:ln>
            <a:noFill/>
          </a:ln>
        </p:spPr>
      </p:pic>
      <p:pic>
        <p:nvPicPr>
          <p:cNvPr id="51" name="Picture 50"/>
          <p:cNvPicPr>
            <a:picLocks noChangeAspect="1"/>
          </p:cNvPicPr>
          <p:nvPr/>
        </p:nvPicPr>
        <p:blipFill>
          <a:blip r:embed="rId7">
            <a:lum/>
            <a:alphaModFix/>
          </a:blip>
          <a:srcRect/>
          <a:stretch>
            <a:fillRect/>
          </a:stretch>
        </p:blipFill>
        <p:spPr>
          <a:xfrm flipH="1">
            <a:off x="5356028" y="3299939"/>
            <a:ext cx="807840" cy="807840"/>
          </a:xfrm>
          <a:prstGeom prst="rect">
            <a:avLst/>
          </a:prstGeom>
          <a:noFill/>
          <a:ln>
            <a:noFill/>
          </a:ln>
        </p:spPr>
      </p:pic>
      <p:pic>
        <p:nvPicPr>
          <p:cNvPr id="52" name="Picture 51"/>
          <p:cNvPicPr>
            <a:picLocks noChangeAspect="1"/>
          </p:cNvPicPr>
          <p:nvPr/>
        </p:nvPicPr>
        <p:blipFill>
          <a:blip r:embed="rId7">
            <a:lum/>
            <a:alphaModFix/>
          </a:blip>
          <a:srcRect/>
          <a:stretch>
            <a:fillRect/>
          </a:stretch>
        </p:blipFill>
        <p:spPr>
          <a:xfrm flipH="1">
            <a:off x="5895806" y="2000784"/>
            <a:ext cx="807840" cy="807840"/>
          </a:xfrm>
          <a:prstGeom prst="rect">
            <a:avLst/>
          </a:prstGeom>
          <a:noFill/>
          <a:ln>
            <a:noFill/>
          </a:ln>
        </p:spPr>
      </p:pic>
      <p:pic>
        <p:nvPicPr>
          <p:cNvPr id="53" name="Picture 52"/>
          <p:cNvPicPr>
            <a:picLocks noChangeAspect="1"/>
          </p:cNvPicPr>
          <p:nvPr/>
        </p:nvPicPr>
        <p:blipFill>
          <a:blip r:embed="rId7">
            <a:lum/>
            <a:alphaModFix/>
          </a:blip>
          <a:srcRect/>
          <a:stretch>
            <a:fillRect/>
          </a:stretch>
        </p:blipFill>
        <p:spPr>
          <a:xfrm flipH="1">
            <a:off x="2448920" y="3306960"/>
            <a:ext cx="807840" cy="807840"/>
          </a:xfrm>
          <a:prstGeom prst="rect">
            <a:avLst/>
          </a:prstGeom>
          <a:noFill/>
          <a:ln>
            <a:noFill/>
          </a:ln>
        </p:spPr>
      </p:pic>
    </p:spTree>
    <p:extLst>
      <p:ext uri="{BB962C8B-B14F-4D97-AF65-F5344CB8AC3E}">
        <p14:creationId xmlns:p14="http://schemas.microsoft.com/office/powerpoint/2010/main" val="264602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05800" cy="1143000"/>
          </a:xfrm>
        </p:spPr>
        <p:txBody>
          <a:bodyPr/>
          <a:lstStyle/>
          <a:p>
            <a:r>
              <a:rPr lang="en-US" dirty="0" smtClean="0"/>
              <a:t>Anonymity in Action</a:t>
            </a:r>
            <a:endParaRPr lang="en-US" dirty="0"/>
          </a:p>
        </p:txBody>
      </p:sp>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Rounded Rectangle 36"/>
          <p:cNvSpPr/>
          <p:nvPr/>
        </p:nvSpPr>
        <p:spPr>
          <a:xfrm>
            <a:off x="371270" y="1600202"/>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4156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588949" y="5725180"/>
            <a:ext cx="1800108" cy="523220"/>
          </a:xfrm>
          <a:prstGeom prst="rect">
            <a:avLst/>
          </a:prstGeom>
          <a:noFill/>
        </p:spPr>
        <p:txBody>
          <a:bodyPr wrap="none" rtlCol="0">
            <a:spAutoFit/>
          </a:bodyPr>
          <a:lstStyle/>
          <a:p>
            <a:r>
              <a:rPr lang="en-US" sz="2800" dirty="0" err="1" smtClean="0"/>
              <a:t>No</a:t>
            </a:r>
            <a:r>
              <a:rPr lang="en-US" sz="2800" b="1" dirty="0" err="1" smtClean="0"/>
              <a:t>fun</a:t>
            </a:r>
            <a:r>
              <a:rPr lang="en-US" sz="2800" dirty="0" err="1" smtClean="0"/>
              <a:t>istan</a:t>
            </a:r>
            <a:endParaRPr lang="en-US" sz="2800" dirty="0"/>
          </a:p>
        </p:txBody>
      </p:sp>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5045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429669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446569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9325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40386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42075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331186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26670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8359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204267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221167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7845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95357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16764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310449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7039538" y="5725180"/>
            <a:ext cx="1359668" cy="523220"/>
          </a:xfrm>
          <a:prstGeom prst="rect">
            <a:avLst/>
          </a:prstGeom>
          <a:noFill/>
        </p:spPr>
        <p:txBody>
          <a:bodyPr wrap="none" rtlCol="0">
            <a:spAutoFit/>
          </a:bodyPr>
          <a:lstStyle/>
          <a:p>
            <a:r>
              <a:rPr lang="en-US" sz="2800" b="1" dirty="0" err="1" smtClean="0"/>
              <a:t>Fun</a:t>
            </a:r>
            <a:r>
              <a:rPr lang="en-US" sz="2800" dirty="0" err="1" smtClean="0"/>
              <a:t>land</a:t>
            </a:r>
            <a:endParaRPr lang="en-US" sz="2800" dirty="0"/>
          </a:p>
        </p:txBody>
      </p:sp>
      <p:sp>
        <p:nvSpPr>
          <p:cNvPr id="64" name="Rounded Rectangle 63"/>
          <p:cNvSpPr/>
          <p:nvPr/>
        </p:nvSpPr>
        <p:spPr>
          <a:xfrm>
            <a:off x="5943600" y="1600202"/>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2582747"/>
            <a:ext cx="3736766" cy="2140436"/>
          </a:xfrm>
          <a:prstGeom prst="rect">
            <a:avLst/>
          </a:prstGeom>
        </p:spPr>
      </p:pic>
      <p:sp>
        <p:nvSpPr>
          <p:cNvPr id="66" name="Rounded Rectangular Callout 65"/>
          <p:cNvSpPr/>
          <p:nvPr/>
        </p:nvSpPr>
        <p:spPr>
          <a:xfrm>
            <a:off x="6248400" y="1981200"/>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Tuesday at 7 PM in the park for pizza and beer!</a:t>
            </a:r>
            <a:endParaRPr lang="en-US" dirty="0"/>
          </a:p>
        </p:txBody>
      </p:sp>
      <p:sp>
        <p:nvSpPr>
          <p:cNvPr id="67" name="Rounded Rectangle 66"/>
          <p:cNvSpPr/>
          <p:nvPr/>
        </p:nvSpPr>
        <p:spPr>
          <a:xfrm>
            <a:off x="3803769" y="3124200"/>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68" name="Straight Arrow Connector 67"/>
          <p:cNvCxnSpPr>
            <a:endCxn id="67" idx="1"/>
          </p:cNvCxnSpPr>
          <p:nvPr/>
        </p:nvCxnSpPr>
        <p:spPr>
          <a:xfrm>
            <a:off x="2362200" y="3581400"/>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327769" y="3581400"/>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5">
            <a:lum/>
            <a:alphaModFix/>
          </a:blip>
          <a:srcRect/>
          <a:stretch>
            <a:fillRect/>
          </a:stretch>
        </p:blipFill>
        <p:spPr>
          <a:xfrm flipH="1">
            <a:off x="2448920" y="3306960"/>
            <a:ext cx="807840" cy="807840"/>
          </a:xfrm>
          <a:prstGeom prst="rect">
            <a:avLst/>
          </a:prstGeom>
          <a:noFill/>
          <a:ln>
            <a:noFill/>
          </a:ln>
        </p:spPr>
      </p:pic>
      <p:sp>
        <p:nvSpPr>
          <p:cNvPr id="70" name="Rounded Rectangular Callout 69"/>
          <p:cNvSpPr/>
          <p:nvPr/>
        </p:nvSpPr>
        <p:spPr>
          <a:xfrm>
            <a:off x="3393973" y="2255724"/>
            <a:ext cx="1771880" cy="580270"/>
          </a:xfrm>
          <a:prstGeom prst="wedgeRoundRectCallout">
            <a:avLst>
              <a:gd name="adj1" fmla="val -79968"/>
              <a:gd name="adj2" fmla="val 1771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You win this time!</a:t>
            </a:r>
            <a:endParaRPr lang="en-US" dirty="0"/>
          </a:p>
        </p:txBody>
      </p:sp>
    </p:spTree>
    <p:extLst>
      <p:ext uri="{BB962C8B-B14F-4D97-AF65-F5344CB8AC3E}">
        <p14:creationId xmlns:p14="http://schemas.microsoft.com/office/powerpoint/2010/main" val="2580337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05800" cy="1143000"/>
          </a:xfrm>
        </p:spPr>
        <p:txBody>
          <a:bodyPr/>
          <a:lstStyle/>
          <a:p>
            <a:r>
              <a:rPr lang="en-US" dirty="0" smtClean="0"/>
              <a:t>Need for Anonymity</a:t>
            </a:r>
            <a:endParaRPr lang="en-US" dirty="0"/>
          </a:p>
        </p:txBody>
      </p:sp>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Rounded Rectangular Callout 32"/>
          <p:cNvSpPr/>
          <p:nvPr/>
        </p:nvSpPr>
        <p:spPr>
          <a:xfrm>
            <a:off x="3393973" y="2679024"/>
            <a:ext cx="1771880" cy="580270"/>
          </a:xfrm>
          <a:prstGeom prst="wedgeRoundRectCallout">
            <a:avLst>
              <a:gd name="adj1" fmla="val -69783"/>
              <a:gd name="adj2" fmla="val 817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t>Hahaha</a:t>
            </a:r>
            <a:r>
              <a:rPr lang="en-US" dirty="0" smtClean="0"/>
              <a:t>! Got you! No fun for you!!!</a:t>
            </a:r>
            <a:endParaRPr lang="en-US" dirty="0"/>
          </a:p>
        </p:txBody>
      </p:sp>
      <p:pic>
        <p:nvPicPr>
          <p:cNvPr id="34" name="Picture 33"/>
          <p:cNvPicPr>
            <a:picLocks noChangeAspect="1"/>
          </p:cNvPicPr>
          <p:nvPr/>
        </p:nvPicPr>
        <p:blipFill>
          <a:blip r:embed="rId3">
            <a:lum/>
            <a:alphaModFix/>
          </a:blip>
          <a:srcRect/>
          <a:stretch>
            <a:fillRect/>
          </a:stretch>
        </p:blipFill>
        <p:spPr>
          <a:xfrm flipH="1">
            <a:off x="5895806" y="2000784"/>
            <a:ext cx="807840" cy="807840"/>
          </a:xfrm>
          <a:prstGeom prst="rect">
            <a:avLst/>
          </a:prstGeom>
          <a:noFill/>
          <a:ln>
            <a:noFill/>
          </a:ln>
        </p:spPr>
      </p:pic>
      <p:sp>
        <p:nvSpPr>
          <p:cNvPr id="37" name="Rounded Rectangle 36"/>
          <p:cNvSpPr/>
          <p:nvPr/>
        </p:nvSpPr>
        <p:spPr>
          <a:xfrm>
            <a:off x="371270" y="1600202"/>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4156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3" y="5045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554" y="429669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54" y="446569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458" y="49325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012" y="40386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612" y="42075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761" y="331186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361"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915" y="26670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515" y="28359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701" y="204267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01" y="221167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159" y="17845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759" y="195357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726" y="16764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39" y="310449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16"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7039538" y="5725180"/>
            <a:ext cx="1359668" cy="523220"/>
          </a:xfrm>
          <a:prstGeom prst="rect">
            <a:avLst/>
          </a:prstGeom>
          <a:noFill/>
        </p:spPr>
        <p:txBody>
          <a:bodyPr wrap="none" rtlCol="0">
            <a:spAutoFit/>
          </a:bodyPr>
          <a:lstStyle/>
          <a:p>
            <a:r>
              <a:rPr lang="en-US" sz="2800" b="1" dirty="0" err="1" smtClean="0"/>
              <a:t>Fun</a:t>
            </a:r>
            <a:r>
              <a:rPr lang="en-US" sz="2800" dirty="0" err="1" smtClean="0"/>
              <a:t>land</a:t>
            </a:r>
            <a:endParaRPr lang="en-US" sz="2800" dirty="0"/>
          </a:p>
        </p:txBody>
      </p:sp>
      <p:cxnSp>
        <p:nvCxnSpPr>
          <p:cNvPr id="60" name="Straight Arrow Connector 59"/>
          <p:cNvCxnSpPr/>
          <p:nvPr/>
        </p:nvCxnSpPr>
        <p:spPr>
          <a:xfrm>
            <a:off x="2362200" y="3581400"/>
            <a:ext cx="3962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61" name="Picture 2" descr="C:\Documents and Settings\Dedis\Desktop\Twitter-Logo-Icon-by-Jon-Bennallick-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9515" y="2130384"/>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C:\Documents and Settings\Dedis\Desktop\facebook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3646" y="3259127"/>
            <a:ext cx="700379" cy="6858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Documents and Settings\Dedis\Desktop\youtube_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3560" y="4468316"/>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64" name="Rounded Rectangle 63"/>
          <p:cNvSpPr/>
          <p:nvPr/>
        </p:nvSpPr>
        <p:spPr>
          <a:xfrm>
            <a:off x="5943600" y="1600202"/>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ular Callout 39"/>
          <p:cNvSpPr/>
          <p:nvPr/>
        </p:nvSpPr>
        <p:spPr>
          <a:xfrm>
            <a:off x="7053835" y="606962"/>
            <a:ext cx="1916474" cy="914400"/>
          </a:xfrm>
          <a:prstGeom prst="wedgeRoundRectCallout">
            <a:avLst>
              <a:gd name="adj1" fmla="val -52813"/>
              <a:gd name="adj2" fmla="val 144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35" name="TextBox 34"/>
          <p:cNvSpPr txBox="1"/>
          <p:nvPr/>
        </p:nvSpPr>
        <p:spPr>
          <a:xfrm>
            <a:off x="1171692" y="5725180"/>
            <a:ext cx="1800108" cy="523220"/>
          </a:xfrm>
          <a:prstGeom prst="rect">
            <a:avLst/>
          </a:prstGeom>
          <a:noFill/>
        </p:spPr>
        <p:txBody>
          <a:bodyPr wrap="none" rtlCol="0">
            <a:spAutoFit/>
          </a:bodyPr>
          <a:lstStyle/>
          <a:p>
            <a:r>
              <a:rPr lang="en-US" sz="2800" dirty="0" err="1" smtClean="0"/>
              <a:t>No</a:t>
            </a:r>
            <a:r>
              <a:rPr lang="en-US" sz="2800" b="1" dirty="0" err="1" smtClean="0"/>
              <a:t>fun</a:t>
            </a:r>
            <a:r>
              <a:rPr lang="en-US" sz="2800" dirty="0" err="1" smtClean="0"/>
              <a:t>istan</a:t>
            </a:r>
            <a:endParaRPr lang="en-US" sz="2800" dirty="0"/>
          </a:p>
        </p:txBody>
      </p:sp>
      <p:cxnSp>
        <p:nvCxnSpPr>
          <p:cNvPr id="36" name="Straight Arrow Connector 35"/>
          <p:cNvCxnSpPr/>
          <p:nvPr/>
        </p:nvCxnSpPr>
        <p:spPr>
          <a:xfrm>
            <a:off x="2411159" y="3029495"/>
            <a:ext cx="851153" cy="55190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501369" y="3581400"/>
            <a:ext cx="747990" cy="53340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3">
            <a:lum/>
            <a:alphaModFix/>
          </a:blip>
          <a:srcRect/>
          <a:stretch>
            <a:fillRect/>
          </a:stretch>
        </p:blipFill>
        <p:spPr>
          <a:xfrm flipH="1">
            <a:off x="2448920" y="3306960"/>
            <a:ext cx="807840" cy="807840"/>
          </a:xfrm>
          <a:prstGeom prst="rect">
            <a:avLst/>
          </a:prstGeom>
          <a:noFill/>
          <a:ln>
            <a:noFill/>
          </a:ln>
        </p:spPr>
      </p:pic>
    </p:spTree>
    <p:extLst>
      <p:ext uri="{BB962C8B-B14F-4D97-AF65-F5344CB8AC3E}">
        <p14:creationId xmlns:p14="http://schemas.microsoft.com/office/powerpoint/2010/main" val="35249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Anonymity</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000" t="21455" r="29568" b="28939"/>
          <a:stretch/>
        </p:blipFill>
        <p:spPr bwMode="auto">
          <a:xfrm>
            <a:off x="533400" y="1295400"/>
            <a:ext cx="5994401" cy="505097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895600" y="1715869"/>
            <a:ext cx="4953000" cy="1292662"/>
          </a:xfrm>
          <a:prstGeom prst="rect">
            <a:avLst/>
          </a:prstGeom>
          <a:solidFill>
            <a:schemeClr val="bg1"/>
          </a:solidFill>
          <a:ln w="19050">
            <a:solidFill>
              <a:schemeClr val="tx1"/>
            </a:solidFill>
          </a:ln>
        </p:spPr>
        <p:txBody>
          <a:bodyPr wrap="square">
            <a:spAutoFit/>
          </a:bodyPr>
          <a:lstStyle/>
          <a:p>
            <a:r>
              <a:rPr lang="en-US" sz="2400" b="1" dirty="0"/>
              <a:t>They Know What You're Shopping For</a:t>
            </a:r>
          </a:p>
          <a:p>
            <a:r>
              <a:rPr lang="en-US" b="1" dirty="0"/>
              <a:t>'You're looking at the premium package, right?' Companies today are increasingly tying people's real-life identities to their online browsing habits.</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3149" t="9767" r="30332" b="56022"/>
          <a:stretch/>
        </p:blipFill>
        <p:spPr bwMode="auto">
          <a:xfrm>
            <a:off x="1752600" y="2079172"/>
            <a:ext cx="4031343" cy="34834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182" t="35174" r="37664" b="12575"/>
          <a:stretch/>
        </p:blipFill>
        <p:spPr bwMode="auto">
          <a:xfrm>
            <a:off x="1295400" y="2296886"/>
            <a:ext cx="6233776" cy="3883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57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05800" cy="1143000"/>
          </a:xfrm>
        </p:spPr>
        <p:txBody>
          <a:bodyPr/>
          <a:lstStyle/>
          <a:p>
            <a:r>
              <a:rPr lang="en-US" dirty="0" smtClean="0"/>
              <a:t>Anonymity in Action</a:t>
            </a:r>
            <a:endParaRPr lang="en-US" dirty="0"/>
          </a:p>
        </p:txBody>
      </p:sp>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Rounded Rectangle 36"/>
          <p:cNvSpPr/>
          <p:nvPr/>
        </p:nvSpPr>
        <p:spPr>
          <a:xfrm>
            <a:off x="371270" y="1600202"/>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4156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5045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429669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446569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9325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40386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42075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331186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26670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8359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204267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2211673"/>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7845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95357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167640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3104496"/>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356098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7039538" y="5725180"/>
            <a:ext cx="1359668" cy="523220"/>
          </a:xfrm>
          <a:prstGeom prst="rect">
            <a:avLst/>
          </a:prstGeom>
          <a:noFill/>
        </p:spPr>
        <p:txBody>
          <a:bodyPr wrap="none" rtlCol="0">
            <a:spAutoFit/>
          </a:bodyPr>
          <a:lstStyle/>
          <a:p>
            <a:r>
              <a:rPr lang="en-US" sz="2800" b="1" dirty="0" err="1" smtClean="0"/>
              <a:t>Fun</a:t>
            </a:r>
            <a:r>
              <a:rPr lang="en-US" sz="2800" dirty="0" err="1" smtClean="0"/>
              <a:t>land</a:t>
            </a:r>
            <a:endParaRPr lang="en-US" sz="2800" dirty="0"/>
          </a:p>
        </p:txBody>
      </p:sp>
      <p:sp>
        <p:nvSpPr>
          <p:cNvPr id="64" name="Rounded Rectangle 63"/>
          <p:cNvSpPr/>
          <p:nvPr/>
        </p:nvSpPr>
        <p:spPr>
          <a:xfrm>
            <a:off x="5943600" y="1600202"/>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2582747"/>
            <a:ext cx="3736766" cy="2140436"/>
          </a:xfrm>
          <a:prstGeom prst="rect">
            <a:avLst/>
          </a:prstGeom>
        </p:spPr>
      </p:pic>
      <p:sp>
        <p:nvSpPr>
          <p:cNvPr id="66" name="Rounded Rectangular Callout 65"/>
          <p:cNvSpPr/>
          <p:nvPr/>
        </p:nvSpPr>
        <p:spPr>
          <a:xfrm>
            <a:off x="6248400" y="1981200"/>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67" name="Rounded Rectangle 66"/>
          <p:cNvSpPr/>
          <p:nvPr/>
        </p:nvSpPr>
        <p:spPr>
          <a:xfrm>
            <a:off x="3803769" y="3124200"/>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68" name="Straight Arrow Connector 67"/>
          <p:cNvCxnSpPr>
            <a:endCxn id="67" idx="1"/>
          </p:cNvCxnSpPr>
          <p:nvPr/>
        </p:nvCxnSpPr>
        <p:spPr>
          <a:xfrm>
            <a:off x="2362200" y="3581400"/>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327769" y="3581400"/>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ular Callout 69"/>
          <p:cNvSpPr/>
          <p:nvPr/>
        </p:nvSpPr>
        <p:spPr>
          <a:xfrm>
            <a:off x="3393973" y="2255724"/>
            <a:ext cx="1771880" cy="580270"/>
          </a:xfrm>
          <a:prstGeom prst="wedgeRoundRectCallout">
            <a:avLst>
              <a:gd name="adj1" fmla="val -79968"/>
              <a:gd name="adj2" fmla="val 1771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You win this time!</a:t>
            </a:r>
            <a:endParaRPr lang="en-US" dirty="0"/>
          </a:p>
        </p:txBody>
      </p:sp>
      <p:sp>
        <p:nvSpPr>
          <p:cNvPr id="33" name="TextBox 32"/>
          <p:cNvSpPr txBox="1"/>
          <p:nvPr/>
        </p:nvSpPr>
        <p:spPr>
          <a:xfrm>
            <a:off x="1171692" y="5725180"/>
            <a:ext cx="1800108" cy="523220"/>
          </a:xfrm>
          <a:prstGeom prst="rect">
            <a:avLst/>
          </a:prstGeom>
          <a:noFill/>
        </p:spPr>
        <p:txBody>
          <a:bodyPr wrap="none" rtlCol="0">
            <a:spAutoFit/>
          </a:bodyPr>
          <a:lstStyle/>
          <a:p>
            <a:r>
              <a:rPr lang="en-US" sz="2800" dirty="0" err="1" smtClean="0"/>
              <a:t>No</a:t>
            </a:r>
            <a:r>
              <a:rPr lang="en-US" sz="2800" b="1" dirty="0" err="1" smtClean="0"/>
              <a:t>fun</a:t>
            </a:r>
            <a:r>
              <a:rPr lang="en-US" sz="2800" dirty="0" err="1" smtClean="0"/>
              <a:t>istan</a:t>
            </a:r>
            <a:endParaRPr lang="en-US" sz="2800" dirty="0"/>
          </a:p>
        </p:txBody>
      </p:sp>
      <p:cxnSp>
        <p:nvCxnSpPr>
          <p:cNvPr id="34" name="Straight Arrow Connector 33"/>
          <p:cNvCxnSpPr/>
          <p:nvPr/>
        </p:nvCxnSpPr>
        <p:spPr>
          <a:xfrm>
            <a:off x="2411159" y="3029495"/>
            <a:ext cx="851153" cy="55190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501369" y="3581400"/>
            <a:ext cx="747990" cy="53340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5">
            <a:lum/>
            <a:alphaModFix/>
          </a:blip>
          <a:srcRect/>
          <a:stretch>
            <a:fillRect/>
          </a:stretch>
        </p:blipFill>
        <p:spPr>
          <a:xfrm flipH="1">
            <a:off x="2448920" y="3306960"/>
            <a:ext cx="807840" cy="807840"/>
          </a:xfrm>
          <a:prstGeom prst="rect">
            <a:avLst/>
          </a:prstGeom>
          <a:noFill/>
          <a:ln>
            <a:noFill/>
          </a:ln>
        </p:spPr>
      </p:pic>
    </p:spTree>
    <p:extLst>
      <p:ext uri="{BB962C8B-B14F-4D97-AF65-F5344CB8AC3E}">
        <p14:creationId xmlns:p14="http://schemas.microsoft.com/office/powerpoint/2010/main" val="1125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Against Anonymity</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79186" y="1292940"/>
            <a:ext cx="5257800" cy="2286000"/>
            <a:chOff x="457200" y="457200"/>
            <a:chExt cx="5257800" cy="2286000"/>
          </a:xfrm>
        </p:grpSpPr>
        <p:pic>
          <p:nvPicPr>
            <p:cNvPr id="6" name="Picture 5"/>
            <p:cNvPicPr>
              <a:picLocks noChangeAspect="1"/>
            </p:cNvPicPr>
            <p:nvPr/>
          </p:nvPicPr>
          <p:blipFill>
            <a:blip r:embed="rId3">
              <a:lum/>
              <a:alphaModFix/>
            </a:blip>
            <a:srcRect/>
            <a:stretch>
              <a:fillRect/>
            </a:stretch>
          </p:blipFill>
          <p:spPr>
            <a:xfrm>
              <a:off x="457200" y="457200"/>
              <a:ext cx="5257800" cy="2286000"/>
            </a:xfrm>
            <a:prstGeom prst="rect">
              <a:avLst/>
            </a:prstGeom>
            <a:noFill/>
            <a:ln>
              <a:noFill/>
            </a:ln>
          </p:spPr>
        </p:pic>
        <p:sp>
          <p:nvSpPr>
            <p:cNvPr id="7" name="Rectangle 6"/>
            <p:cNvSpPr/>
            <p:nvPr/>
          </p:nvSpPr>
          <p:spPr>
            <a:xfrm>
              <a:off x="457200" y="457200"/>
              <a:ext cx="5257800" cy="2286000"/>
            </a:xfrm>
            <a:prstGeom prst="rect">
              <a:avLst/>
            </a:prstGeom>
            <a:noFill/>
            <a:ln w="0">
              <a:solidFill>
                <a:srgbClr val="000000"/>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9" name="Group 8"/>
          <p:cNvGrpSpPr/>
          <p:nvPr/>
        </p:nvGrpSpPr>
        <p:grpSpPr>
          <a:xfrm>
            <a:off x="2971800" y="1600200"/>
            <a:ext cx="5943600" cy="1671480"/>
            <a:chOff x="1371599" y="1371599"/>
            <a:chExt cx="5943600" cy="1671480"/>
          </a:xfrm>
        </p:grpSpPr>
        <p:pic>
          <p:nvPicPr>
            <p:cNvPr id="11" name="Picture 10"/>
            <p:cNvPicPr>
              <a:picLocks noChangeAspect="1"/>
            </p:cNvPicPr>
            <p:nvPr/>
          </p:nvPicPr>
          <p:blipFill>
            <a:blip r:embed="rId4">
              <a:lum/>
              <a:alphaModFix/>
            </a:blip>
            <a:srcRect/>
            <a:stretch>
              <a:fillRect/>
            </a:stretch>
          </p:blipFill>
          <p:spPr>
            <a:xfrm>
              <a:off x="1371959" y="1371599"/>
              <a:ext cx="5943240" cy="1671480"/>
            </a:xfrm>
            <a:prstGeom prst="rect">
              <a:avLst/>
            </a:prstGeom>
            <a:noFill/>
            <a:ln>
              <a:noFill/>
            </a:ln>
          </p:spPr>
        </p:pic>
        <p:sp>
          <p:nvSpPr>
            <p:cNvPr id="12" name="Rectangle 11"/>
            <p:cNvSpPr/>
            <p:nvPr/>
          </p:nvSpPr>
          <p:spPr>
            <a:xfrm>
              <a:off x="1371599" y="1371599"/>
              <a:ext cx="5943600" cy="1671480"/>
            </a:xfrm>
            <a:prstGeom prst="rect">
              <a:avLst/>
            </a:prstGeom>
            <a:noFill/>
            <a:ln w="0">
              <a:solidFill>
                <a:srgbClr val="000000"/>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13" name="Group 12"/>
          <p:cNvGrpSpPr/>
          <p:nvPr/>
        </p:nvGrpSpPr>
        <p:grpSpPr>
          <a:xfrm>
            <a:off x="3124200" y="2979058"/>
            <a:ext cx="5257800" cy="2743199"/>
            <a:chOff x="4343400" y="2514600"/>
            <a:chExt cx="5257800" cy="2743199"/>
          </a:xfrm>
        </p:grpSpPr>
        <p:pic>
          <p:nvPicPr>
            <p:cNvPr id="15" name="Picture 14"/>
            <p:cNvPicPr>
              <a:picLocks noChangeAspect="1"/>
            </p:cNvPicPr>
            <p:nvPr/>
          </p:nvPicPr>
          <p:blipFill>
            <a:blip r:embed="rId5">
              <a:lum/>
              <a:alphaModFix/>
            </a:blip>
            <a:srcRect/>
            <a:stretch>
              <a:fillRect/>
            </a:stretch>
          </p:blipFill>
          <p:spPr>
            <a:xfrm>
              <a:off x="4343400" y="2514600"/>
              <a:ext cx="5257800" cy="2743199"/>
            </a:xfrm>
            <a:prstGeom prst="rect">
              <a:avLst/>
            </a:prstGeom>
            <a:noFill/>
            <a:ln>
              <a:noFill/>
            </a:ln>
          </p:spPr>
        </p:pic>
        <p:sp>
          <p:nvSpPr>
            <p:cNvPr id="16" name="Rectangle 15"/>
            <p:cNvSpPr/>
            <p:nvPr/>
          </p:nvSpPr>
          <p:spPr>
            <a:xfrm>
              <a:off x="4343400" y="2514600"/>
              <a:ext cx="5257800" cy="2743199"/>
            </a:xfrm>
            <a:prstGeom prst="rect">
              <a:avLst/>
            </a:prstGeom>
            <a:noFill/>
            <a:ln w="0">
              <a:solidFill>
                <a:srgbClr val="000000"/>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18" name="Group 17"/>
          <p:cNvGrpSpPr/>
          <p:nvPr/>
        </p:nvGrpSpPr>
        <p:grpSpPr>
          <a:xfrm>
            <a:off x="368300" y="3399971"/>
            <a:ext cx="5257800" cy="2286000"/>
            <a:chOff x="4572000" y="3200400"/>
            <a:chExt cx="5257800" cy="2286000"/>
          </a:xfrm>
        </p:grpSpPr>
        <p:pic>
          <p:nvPicPr>
            <p:cNvPr id="20" name="Picture 19"/>
            <p:cNvPicPr>
              <a:picLocks noChangeAspect="1"/>
            </p:cNvPicPr>
            <p:nvPr/>
          </p:nvPicPr>
          <p:blipFill>
            <a:blip r:embed="rId6">
              <a:lum/>
              <a:alphaModFix/>
            </a:blip>
            <a:srcRect/>
            <a:stretch>
              <a:fillRect/>
            </a:stretch>
          </p:blipFill>
          <p:spPr>
            <a:xfrm>
              <a:off x="4572000" y="3200400"/>
              <a:ext cx="5257800" cy="2286000"/>
            </a:xfrm>
            <a:prstGeom prst="rect">
              <a:avLst/>
            </a:prstGeom>
            <a:noFill/>
            <a:ln>
              <a:noFill/>
            </a:ln>
          </p:spPr>
        </p:pic>
        <p:sp>
          <p:nvSpPr>
            <p:cNvPr id="21" name="Rectangle 20"/>
            <p:cNvSpPr/>
            <p:nvPr/>
          </p:nvSpPr>
          <p:spPr>
            <a:xfrm>
              <a:off x="4572000" y="3200400"/>
              <a:ext cx="5257800" cy="2286000"/>
            </a:xfrm>
            <a:prstGeom prst="rect">
              <a:avLst/>
            </a:prstGeom>
            <a:noFill/>
            <a:ln w="0">
              <a:solidFill>
                <a:srgbClr val="000000"/>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65755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05800" cy="1143000"/>
          </a:xfrm>
        </p:spPr>
        <p:txBody>
          <a:bodyPr/>
          <a:lstStyle/>
          <a:p>
            <a:r>
              <a:rPr lang="en-US" dirty="0" smtClean="0"/>
              <a:t>The Intersection Attack</a:t>
            </a:r>
            <a:endParaRPr lang="en-US" dirty="0"/>
          </a:p>
        </p:txBody>
      </p:sp>
      <p:sp>
        <p:nvSpPr>
          <p:cNvPr id="114" name="AutoShape 2" descr="http://upload.wikimedia.org/wikipedia/commons/thumb/3/32/Police_man_update.svg/361px-Police_man_update.svg.png"/>
          <p:cNvSpPr>
            <a:spLocks noChangeAspect="1" noChangeArrowheads="1"/>
          </p:cNvSpPr>
          <p:nvPr/>
        </p:nvSpPr>
        <p:spPr bwMode="auto">
          <a:xfrm>
            <a:off x="155575" y="-1516063"/>
            <a:ext cx="34385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Rounded Rectangle 36"/>
          <p:cNvSpPr/>
          <p:nvPr/>
        </p:nvSpPr>
        <p:spPr>
          <a:xfrm>
            <a:off x="371270" y="990600"/>
            <a:ext cx="2468604" cy="41707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3196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 y="443635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54" y="3687095"/>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54" y="3856089"/>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58" y="43229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12" y="34289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12" y="35979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61" y="270226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61" y="29513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15" y="20573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5" y="222639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1" y="1433077"/>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1" y="1602071"/>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59" y="1174980"/>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59" y="134397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6" y="1066798"/>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9" y="2494894"/>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16" y="2951382"/>
            <a:ext cx="428715" cy="7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a:xfrm>
            <a:off x="5943600" y="990600"/>
            <a:ext cx="2455606" cy="4170749"/>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Content Placeholder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07361" y="1973145"/>
            <a:ext cx="3736766" cy="2140436"/>
          </a:xfrm>
          <a:prstGeom prst="rect">
            <a:avLst/>
          </a:prstGeom>
        </p:spPr>
      </p:pic>
      <p:sp>
        <p:nvSpPr>
          <p:cNvPr id="66" name="Rounded Rectangular Callout 65"/>
          <p:cNvSpPr/>
          <p:nvPr/>
        </p:nvSpPr>
        <p:spPr>
          <a:xfrm>
            <a:off x="6248400" y="1371598"/>
            <a:ext cx="1828800" cy="914400"/>
          </a:xfrm>
          <a:prstGeom prst="wedgeRoundRectCallout">
            <a:avLst>
              <a:gd name="adj1" fmla="val 4904"/>
              <a:gd name="adj2" fmla="val 39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Meet </a:t>
            </a:r>
            <a:r>
              <a:rPr lang="en-US" b="1" dirty="0" smtClean="0"/>
              <a:t>Tuesday</a:t>
            </a:r>
            <a:r>
              <a:rPr lang="en-US" dirty="0" smtClean="0"/>
              <a:t> at 7 PM in the park for pizza and beer!</a:t>
            </a:r>
            <a:endParaRPr lang="en-US" dirty="0"/>
          </a:p>
        </p:txBody>
      </p:sp>
      <p:sp>
        <p:nvSpPr>
          <p:cNvPr id="67" name="Rounded Rectangle 66"/>
          <p:cNvSpPr/>
          <p:nvPr/>
        </p:nvSpPr>
        <p:spPr>
          <a:xfrm>
            <a:off x="3803769" y="2514598"/>
            <a:ext cx="1524000" cy="914400"/>
          </a:xfrm>
          <a:prstGeom prst="roundRect">
            <a:avLst/>
          </a:prstGeom>
          <a:solidFill>
            <a:schemeClr val="accent5">
              <a:lumMod val="60000"/>
              <a:lumOff val="40000"/>
            </a:schemeClr>
          </a:solidFill>
          <a:ln>
            <a:solidFill>
              <a:srgbClr val="83A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Anonymizer</a:t>
            </a:r>
            <a:endParaRPr lang="en-US" dirty="0" smtClean="0"/>
          </a:p>
          <a:p>
            <a:pPr algn="ctr"/>
            <a:endParaRPr lang="en-US" dirty="0"/>
          </a:p>
        </p:txBody>
      </p:sp>
      <p:cxnSp>
        <p:nvCxnSpPr>
          <p:cNvPr id="68" name="Straight Arrow Connector 67"/>
          <p:cNvCxnSpPr>
            <a:endCxn id="67" idx="1"/>
          </p:cNvCxnSpPr>
          <p:nvPr/>
        </p:nvCxnSpPr>
        <p:spPr>
          <a:xfrm>
            <a:off x="2362200" y="2971798"/>
            <a:ext cx="14415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327769" y="2971798"/>
            <a:ext cx="768231" cy="1424"/>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90100" y="2347551"/>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4" name="TextBox 33"/>
          <p:cNvSpPr txBox="1"/>
          <p:nvPr/>
        </p:nvSpPr>
        <p:spPr>
          <a:xfrm>
            <a:off x="1906686" y="2824888"/>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5" name="TextBox 34"/>
          <p:cNvSpPr txBox="1"/>
          <p:nvPr/>
        </p:nvSpPr>
        <p:spPr>
          <a:xfrm>
            <a:off x="911725" y="3799987"/>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36" name="TextBox 35"/>
          <p:cNvSpPr txBox="1"/>
          <p:nvPr/>
        </p:nvSpPr>
        <p:spPr>
          <a:xfrm>
            <a:off x="1463559" y="1066798"/>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40" name="TextBox 39"/>
          <p:cNvSpPr txBox="1"/>
          <p:nvPr/>
        </p:nvSpPr>
        <p:spPr>
          <a:xfrm>
            <a:off x="1853178" y="1324016"/>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cxnSp>
        <p:nvCxnSpPr>
          <p:cNvPr id="61" name="Straight Arrow Connector 60"/>
          <p:cNvCxnSpPr/>
          <p:nvPr/>
        </p:nvCxnSpPr>
        <p:spPr>
          <a:xfrm>
            <a:off x="2411159" y="2419893"/>
            <a:ext cx="851153" cy="55190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501369" y="2971798"/>
            <a:ext cx="747990" cy="53340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5">
            <a:lum/>
            <a:alphaModFix/>
          </a:blip>
          <a:srcRect/>
          <a:stretch>
            <a:fillRect/>
          </a:stretch>
        </p:blipFill>
        <p:spPr>
          <a:xfrm flipH="1">
            <a:off x="2448920" y="2697358"/>
            <a:ext cx="807840" cy="807840"/>
          </a:xfrm>
          <a:prstGeom prst="rect">
            <a:avLst/>
          </a:prstGeom>
          <a:noFill/>
          <a:ln>
            <a:noFill/>
          </a:ln>
        </p:spPr>
      </p:pic>
      <p:pic>
        <p:nvPicPr>
          <p:cNvPr id="9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25" t="13541" r="64068" b="23992"/>
          <a:stretch/>
        </p:blipFill>
        <p:spPr bwMode="auto">
          <a:xfrm>
            <a:off x="152400" y="5298974"/>
            <a:ext cx="844372" cy="142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9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6"/>
                                        </p:tgtEl>
                                        <p:attrNameLst>
                                          <p:attrName>style.opacity</p:attrName>
                                        </p:attrNameLst>
                                      </p:cBhvr>
                                      <p:to>
                                        <p:strVal val="0.25"/>
                                      </p:to>
                                    </p:set>
                                    <p:animEffect filter="image" prLst="opacity: 0.25">
                                      <p:cBhvr rctx="IE">
                                        <p:cTn id="7" dur="indefinite"/>
                                        <p:tgtEl>
                                          <p:spTgt spid="56"/>
                                        </p:tgtEl>
                                      </p:cBhvr>
                                    </p:animEffect>
                                  </p:childTnLst>
                                </p:cTn>
                              </p:par>
                              <p:par>
                                <p:cTn id="8" presetID="9" presetClass="emph" presetSubtype="0" nodeType="withEffect">
                                  <p:stCondLst>
                                    <p:cond delay="0"/>
                                  </p:stCondLst>
                                  <p:childTnLst>
                                    <p:set>
                                      <p:cBhvr rctx="PPT">
                                        <p:cTn id="9" dur="indefinite"/>
                                        <p:tgtEl>
                                          <p:spTgt spid="55"/>
                                        </p:tgtEl>
                                        <p:attrNameLst>
                                          <p:attrName>style.opacity</p:attrName>
                                        </p:attrNameLst>
                                      </p:cBhvr>
                                      <p:to>
                                        <p:strVal val="0.25"/>
                                      </p:to>
                                    </p:set>
                                    <p:animEffect filter="image" prLst="opacity: 0.25">
                                      <p:cBhvr rctx="IE">
                                        <p:cTn id="10" dur="indefinite"/>
                                        <p:tgtEl>
                                          <p:spTgt spid="55"/>
                                        </p:tgtEl>
                                      </p:cBhvr>
                                    </p:animEffect>
                                  </p:childTnLst>
                                </p:cTn>
                              </p:par>
                              <p:par>
                                <p:cTn id="11" presetID="9" presetClass="emph" presetSubtype="0" nodeType="withEffect">
                                  <p:stCondLst>
                                    <p:cond delay="0"/>
                                  </p:stCondLst>
                                  <p:childTnLst>
                                    <p:set>
                                      <p:cBhvr rctx="PPT">
                                        <p:cTn id="12" dur="indefinite"/>
                                        <p:tgtEl>
                                          <p:spTgt spid="51"/>
                                        </p:tgtEl>
                                        <p:attrNameLst>
                                          <p:attrName>style.opacity</p:attrName>
                                        </p:attrNameLst>
                                      </p:cBhvr>
                                      <p:to>
                                        <p:strVal val="0.25"/>
                                      </p:to>
                                    </p:set>
                                    <p:animEffect filter="image" prLst="opacity: 0.25">
                                      <p:cBhvr rctx="IE">
                                        <p:cTn id="13" dur="indefinite"/>
                                        <p:tgtEl>
                                          <p:spTgt spid="51"/>
                                        </p:tgtEl>
                                      </p:cBhvr>
                                    </p:animEffect>
                                  </p:childTnLst>
                                </p:cTn>
                              </p:par>
                              <p:par>
                                <p:cTn id="14" presetID="9" presetClass="emph" presetSubtype="0" nodeType="withEffect">
                                  <p:stCondLst>
                                    <p:cond delay="0"/>
                                  </p:stCondLst>
                                  <p:childTnLst>
                                    <p:set>
                                      <p:cBhvr rctx="PPT">
                                        <p:cTn id="15" dur="indefinite"/>
                                        <p:tgtEl>
                                          <p:spTgt spid="48"/>
                                        </p:tgtEl>
                                        <p:attrNameLst>
                                          <p:attrName>style.opacity</p:attrName>
                                        </p:attrNameLst>
                                      </p:cBhvr>
                                      <p:to>
                                        <p:strVal val="0.25"/>
                                      </p:to>
                                    </p:set>
                                    <p:animEffect filter="image" prLst="opacity: 0.25">
                                      <p:cBhvr rctx="IE">
                                        <p:cTn id="16" dur="indefinite"/>
                                        <p:tgtEl>
                                          <p:spTgt spid="48"/>
                                        </p:tgtEl>
                                      </p:cBhvr>
                                    </p:animEffect>
                                  </p:childTnLst>
                                </p:cTn>
                              </p:par>
                              <p:par>
                                <p:cTn id="17" presetID="9" presetClass="emph" presetSubtype="0" nodeType="withEffect">
                                  <p:stCondLst>
                                    <p:cond delay="0"/>
                                  </p:stCondLst>
                                  <p:childTnLst>
                                    <p:set>
                                      <p:cBhvr rctx="PPT">
                                        <p:cTn id="18" dur="indefinite"/>
                                        <p:tgtEl>
                                          <p:spTgt spid="43"/>
                                        </p:tgtEl>
                                        <p:attrNameLst>
                                          <p:attrName>style.opacity</p:attrName>
                                        </p:attrNameLst>
                                      </p:cBhvr>
                                      <p:to>
                                        <p:strVal val="0.25"/>
                                      </p:to>
                                    </p:set>
                                    <p:animEffect filter="image" prLst="opacity: 0.25">
                                      <p:cBhvr rctx="IE">
                                        <p:cTn id="19" dur="indefinite"/>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3" grpId="0"/>
      <p:bldP spid="34" grpId="0"/>
      <p:bldP spid="35" grpId="0"/>
      <p:bldP spid="36" grpId="0"/>
      <p:bldP spid="4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13996</TotalTime>
  <Words>3697</Words>
  <Application>Microsoft Office PowerPoint</Application>
  <PresentationFormat>On-screen Show (4:3)</PresentationFormat>
  <Paragraphs>526</Paragraphs>
  <Slides>48</Slides>
  <Notes>43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Adjacency</vt:lpstr>
      <vt:lpstr>Hang with Your Buddies to Resist Intersection Attacks</vt:lpstr>
      <vt:lpstr>Need for Anonymity</vt:lpstr>
      <vt:lpstr>Need for Anonymity</vt:lpstr>
      <vt:lpstr>Need for Anonymity</vt:lpstr>
      <vt:lpstr>Need for Anonymity</vt:lpstr>
      <vt:lpstr>Need for Anonymity</vt:lpstr>
      <vt:lpstr>Anonymity in Action</vt:lpstr>
      <vt:lpstr>Attacks Against Anonymity</vt:lpstr>
      <vt:lpstr>The Intersection Attack</vt:lpstr>
      <vt:lpstr>The Intersection Attack</vt:lpstr>
      <vt:lpstr>The Intersection Attack</vt:lpstr>
      <vt:lpstr>Buddies Overview</vt:lpstr>
      <vt:lpstr>Buddies Overview</vt:lpstr>
      <vt:lpstr>Buddies Overview</vt:lpstr>
      <vt:lpstr>Organization</vt:lpstr>
      <vt:lpstr>Possinymity</vt:lpstr>
      <vt:lpstr>Limitations of Possinymity</vt:lpstr>
      <vt:lpstr>Statistical Disclosure</vt:lpstr>
      <vt:lpstr>Example Statistical Disclosure Adversary</vt:lpstr>
      <vt:lpstr>A Greater Challenge</vt:lpstr>
      <vt:lpstr>Indinymity</vt:lpstr>
      <vt:lpstr>Organization</vt:lpstr>
      <vt:lpstr>Buddies Bird’s Eye View</vt:lpstr>
      <vt:lpstr>Buddies Design Summary</vt:lpstr>
      <vt:lpstr>Putting It Together</vt:lpstr>
      <vt:lpstr>Putting It Together</vt:lpstr>
      <vt:lpstr>Putting It Together</vt:lpstr>
      <vt:lpstr>Putting It Together</vt:lpstr>
      <vt:lpstr>Putting It Together</vt:lpstr>
      <vt:lpstr>Putting It Together</vt:lpstr>
      <vt:lpstr>Policy Oracle – Challenges</vt:lpstr>
      <vt:lpstr>Static Buddy Sets</vt:lpstr>
      <vt:lpstr>Dynamic Buddy Sets</vt:lpstr>
      <vt:lpstr>Organization</vt:lpstr>
      <vt:lpstr>Buddies in Practice</vt:lpstr>
      <vt:lpstr>Experimental Dataset</vt:lpstr>
      <vt:lpstr>Indinymity in Practice</vt:lpstr>
      <vt:lpstr>Indinymity in Practice</vt:lpstr>
      <vt:lpstr>Indinymity in Practice</vt:lpstr>
      <vt:lpstr>Organization</vt:lpstr>
      <vt:lpstr>Related Work</vt:lpstr>
      <vt:lpstr>Conclusions</vt:lpstr>
      <vt:lpstr>PowerPoint Presentation</vt:lpstr>
      <vt:lpstr>Adversary</vt:lpstr>
      <vt:lpstr>Creating Nyms</vt:lpstr>
      <vt:lpstr>The Anonymizer</vt:lpstr>
      <vt:lpstr>PowerPoint Presentation</vt:lpstr>
      <vt:lpstr>Anonymity in Action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Research</dc:title>
  <dc:creator>David</dc:creator>
  <cp:lastModifiedBy>David</cp:lastModifiedBy>
  <cp:revision>443</cp:revision>
  <dcterms:created xsi:type="dcterms:W3CDTF">2012-03-18T18:26:50Z</dcterms:created>
  <dcterms:modified xsi:type="dcterms:W3CDTF">2013-11-07T13:49:56Z</dcterms:modified>
</cp:coreProperties>
</file>