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435" r:id="rId3"/>
    <p:sldId id="505" r:id="rId4"/>
    <p:sldId id="507" r:id="rId5"/>
    <p:sldId id="438" r:id="rId6"/>
    <p:sldId id="564" r:id="rId7"/>
    <p:sldId id="618" r:id="rId8"/>
    <p:sldId id="611" r:id="rId9"/>
    <p:sldId id="612" r:id="rId10"/>
    <p:sldId id="613" r:id="rId11"/>
    <p:sldId id="609" r:id="rId12"/>
    <p:sldId id="615" r:id="rId13"/>
    <p:sldId id="602" r:id="rId14"/>
    <p:sldId id="455" r:id="rId15"/>
    <p:sldId id="456" r:id="rId16"/>
    <p:sldId id="457" r:id="rId17"/>
    <p:sldId id="459" r:id="rId18"/>
    <p:sldId id="458" r:id="rId19"/>
    <p:sldId id="454" r:id="rId20"/>
    <p:sldId id="603" r:id="rId21"/>
    <p:sldId id="604" r:id="rId22"/>
    <p:sldId id="605" r:id="rId23"/>
    <p:sldId id="634" r:id="rId24"/>
    <p:sldId id="635" r:id="rId25"/>
    <p:sldId id="636" r:id="rId26"/>
    <p:sldId id="637" r:id="rId27"/>
    <p:sldId id="638" r:id="rId28"/>
    <p:sldId id="639" r:id="rId29"/>
    <p:sldId id="617" r:id="rId30"/>
    <p:sldId id="633" r:id="rId31"/>
    <p:sldId id="601" r:id="rId32"/>
    <p:sldId id="509" r:id="rId33"/>
    <p:sldId id="523" r:id="rId34"/>
    <p:sldId id="522" r:id="rId35"/>
    <p:sldId id="521" r:id="rId36"/>
    <p:sldId id="558" r:id="rId37"/>
    <p:sldId id="559" r:id="rId38"/>
    <p:sldId id="560" r:id="rId39"/>
    <p:sldId id="561" r:id="rId40"/>
    <p:sldId id="467" r:id="rId41"/>
    <p:sldId id="468" r:id="rId42"/>
    <p:sldId id="622" r:id="rId43"/>
    <p:sldId id="619" r:id="rId44"/>
    <p:sldId id="620" r:id="rId45"/>
    <p:sldId id="621" r:id="rId46"/>
    <p:sldId id="439" r:id="rId47"/>
    <p:sldId id="403" r:id="rId48"/>
    <p:sldId id="405" r:id="rId49"/>
    <p:sldId id="625" r:id="rId50"/>
    <p:sldId id="626" r:id="rId51"/>
    <p:sldId id="627" r:id="rId52"/>
    <p:sldId id="628" r:id="rId53"/>
    <p:sldId id="629" r:id="rId54"/>
    <p:sldId id="630" r:id="rId55"/>
    <p:sldId id="631" r:id="rId56"/>
    <p:sldId id="632" r:id="rId57"/>
    <p:sldId id="606" r:id="rId58"/>
    <p:sldId id="64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50"/>
    <a:srgbClr val="B7ED6F"/>
    <a:srgbClr val="169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75" d="100"/>
          <a:sy n="7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shared\docs\papers\DecentralizedGrids\results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Time in Seconds</a:t>
            </a:r>
          </a:p>
        </c:rich>
      </c:tx>
      <c:layout>
        <c:manualLayout>
          <c:xMode val="edge"/>
          <c:yMode val="edge"/>
          <c:x val="0.34105555555555644"/>
          <c:y val="0.8842593242723638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54636920384953"/>
          <c:y val="8.4819700085260047E-2"/>
          <c:w val="0.77911329833770759"/>
          <c:h val="0.683839042412695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Seconds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4F81BD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rgbClr val="4F81BD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4F81BD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4F81BD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rgbClr val="4F81BD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4F81BD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4F81BD"/>
                </a:solidFill>
              </a:ln>
            </c:spPr>
          </c:dPt>
          <c:cat>
            <c:multiLvlStrRef>
              <c:f>Sheet1!$F$3:$G$10</c:f>
              <c:multiLvlStrCache>
                <c:ptCount val="8"/>
                <c:lvl>
                  <c:pt idx="0">
                    <c:v>All</c:v>
                  </c:pt>
                  <c:pt idx="1">
                    <c:v>UF</c:v>
                  </c:pt>
                  <c:pt idx="2">
                    <c:v>Euca</c:v>
                  </c:pt>
                  <c:pt idx="3">
                    <c:v>EC2</c:v>
                  </c:pt>
                  <c:pt idx="4">
                    <c:v>All</c:v>
                  </c:pt>
                  <c:pt idx="5">
                    <c:v>UF</c:v>
                  </c:pt>
                  <c:pt idx="6">
                    <c:v>Euca</c:v>
                  </c:pt>
                  <c:pt idx="7">
                    <c:v>EC2</c:v>
                  </c:pt>
                </c:lvl>
                <c:lvl>
                  <c:pt idx="0">
                    <c:v>Static</c:v>
                  </c:pt>
                  <c:pt idx="4">
                    <c:v>GA</c:v>
                  </c:pt>
                </c:lvl>
              </c:multiLvlStrCache>
            </c:multiLvlStrRef>
          </c:cat>
          <c:val>
            <c:numRef>
              <c:f>Sheet1!$H$3:$H$10</c:f>
              <c:numCache>
                <c:formatCode>General</c:formatCode>
                <c:ptCount val="8"/>
                <c:pt idx="0">
                  <c:v>388.9989999999986</c:v>
                </c:pt>
                <c:pt idx="1">
                  <c:v>315.57</c:v>
                </c:pt>
                <c:pt idx="2">
                  <c:v>306.69</c:v>
                </c:pt>
                <c:pt idx="3">
                  <c:v>312.28099999999898</c:v>
                </c:pt>
                <c:pt idx="4">
                  <c:v>451.34000000000032</c:v>
                </c:pt>
                <c:pt idx="5">
                  <c:v>345.86200000000002</c:v>
                </c:pt>
                <c:pt idx="6">
                  <c:v>381.55</c:v>
                </c:pt>
                <c:pt idx="7">
                  <c:v>364.13099999999969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6770304"/>
        <c:axId val="76776192"/>
      </c:barChart>
      <c:catAx>
        <c:axId val="76770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6776192"/>
        <c:crosses val="autoZero"/>
        <c:auto val="1"/>
        <c:lblAlgn val="ctr"/>
        <c:lblOffset val="100"/>
        <c:noMultiLvlLbl val="0"/>
      </c:catAx>
      <c:valAx>
        <c:axId val="767761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6770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2C4D9-ABED-475E-B1B9-7A03266A7752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16036-BD91-4D5C-8845-9ACD0B6B6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16036-BD91-4D5C-8845-9ACD0B6B61F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657600"/>
            <a:ext cx="6858000" cy="12192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57600"/>
            <a:ext cx="73152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57600"/>
            <a:ext cx="228600" cy="127063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2" descr="cac_logo_notex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0"/>
            <a:ext cx="1784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UF_Signatur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8400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6999" y="1981200"/>
            <a:ext cx="1635739" cy="8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914400"/>
            <a:ext cx="190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04800"/>
            <a:ext cx="1741901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A2E51E-382D-41A9-A63E-874FF9BAD24C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851959-B1C7-46FC-9208-AFD88049A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14.emf"/><Relationship Id="rId4" Type="http://schemas.openxmlformats.org/officeDocument/2006/relationships/image" Target="../media/image15.emf"/><Relationship Id="rId9" Type="http://schemas.openxmlformats.org/officeDocument/2006/relationships/oleObject" Target="Drawing1/Drawing/~Page-1/Sheet.1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581400"/>
            <a:ext cx="5943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Experiences with Self-Organizing, Decentralized Grids Using the Grid Appliance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David </a:t>
            </a:r>
            <a:r>
              <a:rPr lang="en-US" b="1" dirty="0" err="1" smtClean="0"/>
              <a:t>Wolinsky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Renato</a:t>
            </a:r>
            <a:r>
              <a:rPr lang="en-US" dirty="0" smtClean="0"/>
              <a:t> </a:t>
            </a:r>
            <a:r>
              <a:rPr lang="en-US" dirty="0" err="1" smtClean="0"/>
              <a:t>Figueiredo</a:t>
            </a:r>
            <a:endParaRPr lang="en-US" dirty="0" smtClean="0"/>
          </a:p>
        </p:txBody>
      </p:sp>
    </p:spTree>
  </p:cSld>
  <p:clrMapOvr>
    <a:masterClrMapping/>
  </p:clrMapOvr>
  <p:transition advTm="204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Wide-Area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8" y="1271016"/>
            <a:ext cx="5847683" cy="506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362200" y="2209800"/>
            <a:ext cx="4572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73400" y="2209800"/>
            <a:ext cx="2565400" cy="2362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86200" y="2057400"/>
            <a:ext cx="927100" cy="2971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6600" y="2819400"/>
            <a:ext cx="2133600" cy="1447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73400" y="2209800"/>
            <a:ext cx="2565400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886200" y="2057400"/>
            <a:ext cx="927100" cy="2971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76600" y="2819400"/>
            <a:ext cx="21336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43400" y="39256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3276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3505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31684392"/>
      </p:ext>
    </p:extLst>
  </p:cSld>
  <p:clrMapOvr>
    <a:masterClrMapping/>
  </p:clrMapOvr>
  <p:transition advTm="6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Wide-Area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8" y="1271016"/>
            <a:ext cx="5833777" cy="506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971800" y="2209800"/>
            <a:ext cx="101600" cy="914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00400" y="2057400"/>
            <a:ext cx="685800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073400" y="3543300"/>
            <a:ext cx="203200" cy="7239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362200" y="2209800"/>
            <a:ext cx="4572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73400" y="3390900"/>
            <a:ext cx="2565400" cy="11811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200400" y="3543300"/>
            <a:ext cx="1612900" cy="14859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73400" y="2819400"/>
            <a:ext cx="2336800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01355"/>
      </p:ext>
    </p:extLst>
  </p:cSld>
  <p:clrMapOvr>
    <a:masterClrMapping/>
  </p:clrMapOvr>
  <p:transition advTm="639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Wide-Area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8" y="1271016"/>
            <a:ext cx="5882450" cy="506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362200" y="2209800"/>
            <a:ext cx="4572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73400" y="2209800"/>
            <a:ext cx="2565400" cy="2362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886200" y="2057400"/>
            <a:ext cx="927100" cy="2971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76600" y="2819400"/>
            <a:ext cx="2133600" cy="1447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00150"/>
            <a:ext cx="2366136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29000"/>
            <a:ext cx="3134643" cy="232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Appliance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57800" cy="4937760"/>
          </a:xfrm>
        </p:spPr>
        <p:txBody>
          <a:bodyPr/>
          <a:lstStyle/>
          <a:p>
            <a:r>
              <a:rPr lang="en-US" dirty="0" smtClean="0"/>
              <a:t>Decentralized VPN</a:t>
            </a:r>
          </a:p>
          <a:p>
            <a:r>
              <a:rPr lang="en-US" dirty="0" smtClean="0"/>
              <a:t>Distributed data structure for decentralized bootstrapping</a:t>
            </a:r>
          </a:p>
          <a:p>
            <a:r>
              <a:rPr lang="en-US" dirty="0" smtClean="0"/>
              <a:t>Group infrastructure for organizing the VPN and the Grid</a:t>
            </a:r>
          </a:p>
          <a:p>
            <a:r>
              <a:rPr lang="en-US" dirty="0" smtClean="0"/>
              <a:t>Task management (job scheduler)</a:t>
            </a:r>
            <a:endParaRPr lang="en-US" dirty="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2710111" cy="21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5" cstate="print"/>
          <a:srcRect r="74054"/>
          <a:stretch>
            <a:fillRect/>
          </a:stretch>
        </p:blipFill>
        <p:spPr bwMode="auto">
          <a:xfrm>
            <a:off x="457200" y="4572000"/>
            <a:ext cx="1828800" cy="137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P2P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137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Chord, </a:t>
            </a:r>
            <a:r>
              <a:rPr lang="en-US" dirty="0" err="1" smtClean="0"/>
              <a:t>Kademlia</a:t>
            </a:r>
            <a:r>
              <a:rPr lang="en-US" dirty="0" smtClean="0"/>
              <a:t>, Pastry</a:t>
            </a:r>
          </a:p>
          <a:p>
            <a:r>
              <a:rPr lang="en-US" dirty="0" smtClean="0"/>
              <a:t>Guaranteed seek time (Log N)</a:t>
            </a:r>
          </a:p>
          <a:p>
            <a:r>
              <a:rPr lang="en-US" dirty="0" smtClean="0"/>
              <a:t>Distributed hash table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90964"/>
            <a:ext cx="4038600" cy="38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P2P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182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Chord, </a:t>
            </a:r>
            <a:r>
              <a:rPr lang="en-US" dirty="0" err="1" smtClean="0"/>
              <a:t>Kademlia</a:t>
            </a:r>
            <a:r>
              <a:rPr lang="en-US" dirty="0" smtClean="0"/>
              <a:t>, Pastry</a:t>
            </a:r>
          </a:p>
          <a:p>
            <a:r>
              <a:rPr lang="en-US" dirty="0" smtClean="0"/>
              <a:t>Guaranteed seek time (Log N)</a:t>
            </a:r>
          </a:p>
          <a:p>
            <a:r>
              <a:rPr lang="en-US" dirty="0" smtClean="0"/>
              <a:t>Distributed hash table</a:t>
            </a:r>
          </a:p>
          <a:p>
            <a:pPr lvl="1"/>
            <a:r>
              <a:rPr lang="en-US" dirty="0" smtClean="0"/>
              <a:t>Put – store value at hash(key)</a:t>
            </a: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60669"/>
            <a:ext cx="4038600" cy="430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P2P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Chord, </a:t>
            </a:r>
            <a:r>
              <a:rPr lang="en-US" dirty="0" err="1" smtClean="0"/>
              <a:t>Kademlia</a:t>
            </a:r>
            <a:r>
              <a:rPr lang="en-US" dirty="0" smtClean="0"/>
              <a:t>, Pastry</a:t>
            </a:r>
          </a:p>
          <a:p>
            <a:r>
              <a:rPr lang="en-US" dirty="0" smtClean="0"/>
              <a:t>Guaranteed seek time (Log N)</a:t>
            </a:r>
          </a:p>
          <a:p>
            <a:r>
              <a:rPr lang="en-US" dirty="0" smtClean="0"/>
              <a:t>Distributed hash table</a:t>
            </a:r>
          </a:p>
          <a:p>
            <a:pPr lvl="1"/>
            <a:r>
              <a:rPr lang="en-US" dirty="0" smtClean="0"/>
              <a:t>Put – store value at hash(key)</a:t>
            </a:r>
          </a:p>
          <a:p>
            <a:pPr lvl="1"/>
            <a:r>
              <a:rPr lang="en-US" dirty="0" smtClean="0"/>
              <a:t>Get – Retrieve value(s) 	at hash(key)</a:t>
            </a:r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60669"/>
            <a:ext cx="4013542" cy="430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P2P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Chord, </a:t>
            </a:r>
            <a:r>
              <a:rPr lang="en-US" dirty="0" err="1" smtClean="0"/>
              <a:t>Kademlia</a:t>
            </a:r>
            <a:r>
              <a:rPr lang="en-US" dirty="0" smtClean="0"/>
              <a:t>, Pastry</a:t>
            </a:r>
          </a:p>
          <a:p>
            <a:r>
              <a:rPr lang="en-US" dirty="0" smtClean="0"/>
              <a:t>Guaranteed seek time (Log N)</a:t>
            </a:r>
          </a:p>
          <a:p>
            <a:r>
              <a:rPr lang="en-US" dirty="0" smtClean="0"/>
              <a:t>Distributed hash table</a:t>
            </a:r>
          </a:p>
          <a:p>
            <a:pPr lvl="1"/>
            <a:r>
              <a:rPr lang="en-US" dirty="0" smtClean="0"/>
              <a:t>Put – store value at hash(key)</a:t>
            </a:r>
          </a:p>
          <a:p>
            <a:pPr lvl="1"/>
            <a:r>
              <a:rPr lang="en-US" dirty="0" smtClean="0"/>
              <a:t>Get – Retrieve value(s) 	at hash(key)</a:t>
            </a:r>
          </a:p>
          <a:p>
            <a:r>
              <a:rPr lang="en-US" dirty="0" smtClean="0"/>
              <a:t>P2P is fault tolerant</a:t>
            </a:r>
          </a:p>
        </p:txBody>
      </p:sp>
      <p:pic>
        <p:nvPicPr>
          <p:cNvPr id="27651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752" y="1554517"/>
            <a:ext cx="4013542" cy="400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93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P2P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Chord, </a:t>
            </a:r>
            <a:r>
              <a:rPr lang="en-US" dirty="0" err="1" smtClean="0"/>
              <a:t>Kademlia</a:t>
            </a:r>
            <a:r>
              <a:rPr lang="en-US" dirty="0" smtClean="0"/>
              <a:t>, Pastry</a:t>
            </a:r>
          </a:p>
          <a:p>
            <a:r>
              <a:rPr lang="en-US" dirty="0" smtClean="0"/>
              <a:t>Guaranteed seek time (Log N)</a:t>
            </a:r>
          </a:p>
          <a:p>
            <a:r>
              <a:rPr lang="en-US" dirty="0" smtClean="0"/>
              <a:t>Distributed hash table</a:t>
            </a:r>
          </a:p>
          <a:p>
            <a:pPr lvl="1"/>
            <a:r>
              <a:rPr lang="en-US" dirty="0" smtClean="0"/>
              <a:t>Put – store value at hash(key)</a:t>
            </a:r>
          </a:p>
          <a:p>
            <a:pPr lvl="1"/>
            <a:r>
              <a:rPr lang="en-US" dirty="0" smtClean="0"/>
              <a:t>Get – Retrieve value(s) 	at hash(key)</a:t>
            </a:r>
          </a:p>
          <a:p>
            <a:r>
              <a:rPr lang="en-US" dirty="0" smtClean="0"/>
              <a:t>P2P is fault tolerant</a:t>
            </a:r>
          </a:p>
          <a:p>
            <a:r>
              <a:rPr lang="en-US" dirty="0" smtClean="0"/>
              <a:t>We use Brunet</a:t>
            </a:r>
          </a:p>
          <a:p>
            <a:pPr lvl="1"/>
            <a:r>
              <a:rPr lang="en-US" dirty="0" smtClean="0"/>
              <a:t>Decentralized NAT Traversal</a:t>
            </a:r>
          </a:p>
          <a:p>
            <a:pPr lvl="1"/>
            <a:r>
              <a:rPr lang="en-US" dirty="0" smtClean="0"/>
              <a:t>Relaying via overlay</a:t>
            </a:r>
          </a:p>
          <a:p>
            <a:pPr lvl="1"/>
            <a:r>
              <a:rPr lang="en-US" dirty="0" smtClean="0"/>
              <a:t>Platform independent (C#)</a:t>
            </a:r>
          </a:p>
          <a:p>
            <a:pPr lvl="1"/>
            <a:r>
              <a:rPr lang="en-US" dirty="0" smtClean="0"/>
              <a:t>Decentralized VPN –</a:t>
            </a:r>
            <a:r>
              <a:rPr lang="en-US" dirty="0"/>
              <a:t> </a:t>
            </a:r>
            <a:r>
              <a:rPr lang="en-US" dirty="0" smtClean="0"/>
              <a:t>IPOP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90964"/>
            <a:ext cx="4038600" cy="38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8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 Overview – Addressing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016500" cy="480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Resource intense jobs</a:t>
            </a:r>
          </a:p>
          <a:p>
            <a:pPr lvl="1"/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Weather prediction</a:t>
            </a:r>
          </a:p>
          <a:p>
            <a:pPr lvl="1"/>
            <a:r>
              <a:rPr lang="en-US" dirty="0" smtClean="0"/>
              <a:t>Biology applications</a:t>
            </a:r>
          </a:p>
          <a:p>
            <a:pPr lvl="1"/>
            <a:r>
              <a:rPr lang="en-US" dirty="0" smtClean="0"/>
              <a:t>3D Rendering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828800"/>
            <a:ext cx="25501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495800"/>
            <a:ext cx="2514600" cy="178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124200"/>
            <a:ext cx="2019300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581400"/>
            <a:ext cx="3200400" cy="179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 Overview – Addressing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951" y="1298448"/>
            <a:ext cx="6281928" cy="480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 Overview – Addressing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072" y="1295400"/>
            <a:ext cx="6455664" cy="48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 Overview – Addressing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865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072" y="1298448"/>
            <a:ext cx="6455664" cy="48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263" y="1295400"/>
            <a:ext cx="5093737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14600" y="4648200"/>
            <a:ext cx="914400" cy="1066800"/>
          </a:xfrm>
          <a:prstGeom prst="rect">
            <a:avLst/>
          </a:prstGeom>
          <a:noFill/>
          <a:ln w="44450">
            <a:solidFill>
              <a:srgbClr val="FF3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1219200"/>
            <a:ext cx="914400" cy="838200"/>
          </a:xfrm>
          <a:prstGeom prst="rect">
            <a:avLst/>
          </a:prstGeom>
          <a:noFill/>
          <a:ln w="44450">
            <a:solidFill>
              <a:srgbClr val="FF3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328" y="1078992"/>
            <a:ext cx="5779008" cy="510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8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328" y="1078992"/>
            <a:ext cx="5776130" cy="51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16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667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328" y="1078992"/>
            <a:ext cx="5779008" cy="51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5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5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328" y="1078992"/>
            <a:ext cx="5776130" cy="51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06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840" y="1298448"/>
            <a:ext cx="5093472" cy="48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67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2" y="1219200"/>
            <a:ext cx="4548188" cy="435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r>
              <a:rPr lang="en-US" dirty="0" err="1" smtClean="0"/>
              <a:t>GroupVPN</a:t>
            </a:r>
            <a:endParaRPr lang="en-US" dirty="0" smtClean="0"/>
          </a:p>
          <a:p>
            <a:pPr lvl="1"/>
            <a:r>
              <a:rPr lang="en-US" dirty="0" smtClean="0"/>
              <a:t>Unique for an entire grid</a:t>
            </a:r>
          </a:p>
          <a:p>
            <a:pPr lvl="1"/>
            <a:r>
              <a:rPr lang="en-US" dirty="0" smtClean="0"/>
              <a:t>Each grid member is a member of this group</a:t>
            </a:r>
          </a:p>
          <a:p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Privilege on affiliated resources</a:t>
            </a:r>
          </a:p>
          <a:p>
            <a:pPr lvl="1"/>
            <a:r>
              <a:rPr lang="en-US" dirty="0" smtClean="0"/>
              <a:t>Opportunity for delegation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57800" y="1143000"/>
            <a:ext cx="914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001000" y="2438400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10200" y="4876800"/>
            <a:ext cx="990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629400" y="1066800"/>
            <a:ext cx="914400" cy="91440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3276600"/>
            <a:ext cx="914400" cy="91440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67200" y="1981200"/>
            <a:ext cx="914400" cy="9144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67600" y="1600200"/>
            <a:ext cx="914400" cy="9144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19600" y="4267200"/>
            <a:ext cx="914400" cy="9144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86600" y="4648200"/>
            <a:ext cx="914400" cy="91440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772400" y="3733800"/>
            <a:ext cx="914400" cy="9144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029200" y="1981200"/>
            <a:ext cx="1828800" cy="15240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6172200" y="3200400"/>
            <a:ext cx="1828800" cy="16764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1"/>
          </p:cNvCxnSpPr>
          <p:nvPr/>
        </p:nvCxnSpPr>
        <p:spPr>
          <a:xfrm>
            <a:off x="6172200" y="1905000"/>
            <a:ext cx="1828800" cy="9906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0"/>
          </p:cNvCxnSpPr>
          <p:nvPr/>
        </p:nvCxnSpPr>
        <p:spPr>
          <a:xfrm rot="16200000" flipH="1">
            <a:off x="4400550" y="3371850"/>
            <a:ext cx="2895600" cy="1143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295900" y="2324100"/>
            <a:ext cx="2209800" cy="213360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Resource intense jobs</a:t>
            </a:r>
          </a:p>
          <a:p>
            <a:r>
              <a:rPr lang="en-US" dirty="0" smtClean="0"/>
              <a:t>Resource sharing</a:t>
            </a:r>
          </a:p>
          <a:p>
            <a:pPr lvl="1"/>
            <a:r>
              <a:rPr lang="en-US" dirty="0" smtClean="0"/>
              <a:t>Consider an individual user, Alice</a:t>
            </a:r>
          </a:p>
          <a:p>
            <a:pPr lvl="1"/>
            <a:r>
              <a:rPr lang="en-US" dirty="0" smtClean="0"/>
              <a:t>At times, her computer is unused</a:t>
            </a:r>
          </a:p>
          <a:p>
            <a:pPr lvl="1"/>
            <a:r>
              <a:rPr lang="en-US" dirty="0" smtClean="0"/>
              <a:t>Other times, it is overloaded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188" y="3151187"/>
            <a:ext cx="18240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600" y="3492500"/>
            <a:ext cx="2336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8950" y="3492500"/>
            <a:ext cx="56261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6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Scheduling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Decentralized job submission</a:t>
            </a:r>
          </a:p>
          <a:p>
            <a:pPr lvl="1"/>
            <a:r>
              <a:rPr lang="en-US" dirty="0" smtClean="0"/>
              <a:t>Parallel job managers / queues</a:t>
            </a:r>
          </a:p>
          <a:p>
            <a:r>
              <a:rPr lang="en-US" dirty="0" err="1" smtClean="0"/>
              <a:t>Boinc</a:t>
            </a:r>
            <a:r>
              <a:rPr lang="en-US" dirty="0" smtClean="0"/>
              <a:t>, PBS / Torque, [S/O]GE</a:t>
            </a:r>
          </a:p>
          <a:p>
            <a:pPr lvl="1"/>
            <a:r>
              <a:rPr lang="en-US" dirty="0" smtClean="0"/>
              <a:t>Job manager acts as a proxy for job submitter</a:t>
            </a:r>
          </a:p>
          <a:p>
            <a:pPr lvl="1"/>
            <a:r>
              <a:rPr lang="en-US" dirty="0" smtClean="0"/>
              <a:t>Besides </a:t>
            </a:r>
            <a:r>
              <a:rPr lang="en-US" dirty="0" err="1" smtClean="0"/>
              <a:t>Boinc</a:t>
            </a:r>
            <a:r>
              <a:rPr lang="en-US" dirty="0" smtClean="0"/>
              <a:t>, requires configuration to add new resource</a:t>
            </a:r>
          </a:p>
          <a:p>
            <a:r>
              <a:rPr lang="en-US" dirty="0" smtClean="0"/>
              <a:t>Condor</a:t>
            </a:r>
          </a:p>
          <a:p>
            <a:pPr lvl="1"/>
            <a:r>
              <a:rPr lang="en-US" dirty="0" smtClean="0"/>
              <a:t>Supports key features</a:t>
            </a:r>
          </a:p>
          <a:p>
            <a:pPr lvl="1"/>
            <a:r>
              <a:rPr lang="en-US" dirty="0" smtClean="0"/>
              <a:t>Condor API adds </a:t>
            </a:r>
            <a:r>
              <a:rPr lang="en-US" dirty="0" err="1" smtClean="0"/>
              <a:t>checkpointing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r="74054"/>
          <a:stretch>
            <a:fillRect/>
          </a:stretch>
        </p:blipFill>
        <p:spPr bwMode="auto">
          <a:xfrm>
            <a:off x="5486400" y="4495800"/>
            <a:ext cx="1828800" cy="137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0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Appliance Live Action Demo!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for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128" y="4736592"/>
            <a:ext cx="1073799" cy="104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for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" y="3154680"/>
            <a:ext cx="2038167" cy="261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for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" y="3145536"/>
            <a:ext cx="2982016" cy="261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for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3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" y="1295400"/>
            <a:ext cx="8363834" cy="457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for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173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" y="1298448"/>
            <a:ext cx="8972984" cy="457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for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275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" y="1298448"/>
            <a:ext cx="9103027" cy="478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for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3779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" y="1298448"/>
            <a:ext cx="9103027" cy="478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for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0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" y="1271016"/>
            <a:ext cx="9103027" cy="4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Resource intense jobs</a:t>
            </a:r>
          </a:p>
          <a:p>
            <a:r>
              <a:rPr lang="en-US" dirty="0" smtClean="0"/>
              <a:t>Resource sharing</a:t>
            </a:r>
          </a:p>
          <a:p>
            <a:pPr lvl="1"/>
            <a:r>
              <a:rPr lang="en-US" dirty="0" smtClean="0"/>
              <a:t>Consider an individual user, Alice</a:t>
            </a:r>
          </a:p>
          <a:p>
            <a:pPr lvl="1"/>
            <a:r>
              <a:rPr lang="en-US" dirty="0" smtClean="0"/>
              <a:t>At times, her computer is unused</a:t>
            </a:r>
          </a:p>
          <a:p>
            <a:pPr lvl="1"/>
            <a:r>
              <a:rPr lang="en-US" dirty="0" smtClean="0"/>
              <a:t>Other times, it is overloaded</a:t>
            </a:r>
          </a:p>
          <a:p>
            <a:pPr lvl="1"/>
            <a:r>
              <a:rPr lang="en-US" dirty="0" smtClean="0"/>
              <a:t>Alice is not alone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2590800" y="2971800"/>
            <a:ext cx="6400800" cy="3429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495800"/>
            <a:ext cx="24320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209800"/>
            <a:ext cx="19875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998787"/>
            <a:ext cx="18240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4343400"/>
            <a:ext cx="219392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886199"/>
            <a:ext cx="1722048" cy="12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5181600" y="3200400"/>
          <a:ext cx="9096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5" name="Visio" r:id="rId9" imgW="910062" imgH="371492" progId="Visio.Drawing.11">
                  <p:link updateAutomatic="1"/>
                </p:oleObj>
              </mc:Choice>
              <mc:Fallback>
                <p:oleObj name="Visio" r:id="rId9" imgW="910062" imgH="371492" progId="Visio.Drawing.11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096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advTm="27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Grids – Cloud Bursting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56388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Static approach</a:t>
            </a:r>
          </a:p>
          <a:p>
            <a:pPr lvl="1"/>
            <a:r>
              <a:rPr lang="en-US" dirty="0" err="1" smtClean="0"/>
              <a:t>OpenVPN</a:t>
            </a:r>
            <a:endParaRPr lang="en-US" dirty="0" smtClean="0"/>
          </a:p>
          <a:p>
            <a:pPr lvl="1"/>
            <a:r>
              <a:rPr lang="en-US" dirty="0" smtClean="0"/>
              <a:t>Single certificate used for all resources</a:t>
            </a:r>
          </a:p>
          <a:p>
            <a:pPr lvl="1"/>
            <a:r>
              <a:rPr lang="en-US" dirty="0" smtClean="0"/>
              <a:t>Dedicated </a:t>
            </a:r>
            <a:r>
              <a:rPr lang="en-US" dirty="0" err="1" smtClean="0"/>
              <a:t>OpenVPN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All resources pre-configured to specific Condor scheduler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59977"/>
            <a:ext cx="3124200" cy="296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495800" y="3581400"/>
            <a:ext cx="4267200" cy="3048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IPOP –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GroupVPN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Dynamically generated certificates from Group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WebUI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resources dynamically find a common Condor scheduler via DHT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97" name="Group 396"/>
          <p:cNvGrpSpPr/>
          <p:nvPr/>
        </p:nvGrpSpPr>
        <p:grpSpPr>
          <a:xfrm>
            <a:off x="1295400" y="3657600"/>
            <a:ext cx="2743200" cy="2725285"/>
            <a:chOff x="1122999" y="3827915"/>
            <a:chExt cx="2915601" cy="295388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2999" y="3827915"/>
              <a:ext cx="2915601" cy="2953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40" name="Picture 39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4600" y="4038600"/>
              <a:ext cx="914400" cy="212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Grids – Cloud Bursting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Time to run a 5 minute job at each site</a:t>
            </a:r>
          </a:p>
          <a:p>
            <a:r>
              <a:rPr lang="en-US" dirty="0" smtClean="0"/>
              <a:t>Small difference between static and dynamic (60 seconds for configuration)</a:t>
            </a:r>
          </a:p>
          <a:p>
            <a:r>
              <a:rPr lang="en-US" dirty="0" smtClean="0"/>
              <a:t>Establish P2P connection for IPOP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2209800" y="3200400"/>
          <a:ext cx="4572000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User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11607" r="15466" b="16607"/>
          <a:stretch/>
        </p:blipFill>
        <p:spPr bwMode="auto">
          <a:xfrm>
            <a:off x="273142" y="1219200"/>
            <a:ext cx="772785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t="19792" r="17691" b="25000"/>
          <a:stretch/>
        </p:blipFill>
        <p:spPr bwMode="auto">
          <a:xfrm>
            <a:off x="784271" y="1905000"/>
            <a:ext cx="6705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6" t="41250" r="17541" b="29375"/>
          <a:stretch/>
        </p:blipFill>
        <p:spPr bwMode="auto">
          <a:xfrm>
            <a:off x="1410135" y="2506980"/>
            <a:ext cx="6684264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64236" r="17399" b="22917"/>
          <a:stretch/>
        </p:blipFill>
        <p:spPr bwMode="auto">
          <a:xfrm>
            <a:off x="1435970" y="4655820"/>
            <a:ext cx="66802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41146" r="27313" b="34375"/>
          <a:stretch/>
        </p:blipFill>
        <p:spPr bwMode="auto">
          <a:xfrm>
            <a:off x="1763485" y="3200400"/>
            <a:ext cx="5434149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34896" r="13885" b="31597"/>
          <a:stretch/>
        </p:blipFill>
        <p:spPr bwMode="auto">
          <a:xfrm>
            <a:off x="319239" y="2837187"/>
            <a:ext cx="8471595" cy="217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15452" r="5685" b="18750"/>
          <a:stretch/>
        </p:blipFill>
        <p:spPr bwMode="auto">
          <a:xfrm>
            <a:off x="799405" y="2981477"/>
            <a:ext cx="7953329" cy="330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10001" r="17876" b="9895"/>
          <a:stretch/>
        </p:blipFill>
        <p:spPr bwMode="auto">
          <a:xfrm>
            <a:off x="2286000" y="1160780"/>
            <a:ext cx="6185263" cy="518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/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Appliances </a:t>
            </a:r>
          </a:p>
          <a:p>
            <a:pPr lvl="1"/>
            <a:r>
              <a:rPr lang="en-US" dirty="0" smtClean="0"/>
              <a:t>Simplifies the deployment of complex software</a:t>
            </a:r>
          </a:p>
          <a:p>
            <a:pPr lvl="1"/>
            <a:r>
              <a:rPr lang="en-US" dirty="0" smtClean="0"/>
              <a:t>Limited uptake of Linux, Appliances obviate this</a:t>
            </a:r>
          </a:p>
          <a:p>
            <a:r>
              <a:rPr lang="en-US" dirty="0" smtClean="0"/>
              <a:t>Dealing with problems</a:t>
            </a:r>
          </a:p>
          <a:p>
            <a:pPr lvl="1"/>
            <a:r>
              <a:rPr lang="en-US" dirty="0" smtClean="0"/>
              <a:t>Appliances + Laptops let people bring their problems to </a:t>
            </a:r>
            <a:r>
              <a:rPr lang="en-US" dirty="0" err="1" smtClean="0"/>
              <a:t>admins</a:t>
            </a:r>
            <a:endParaRPr lang="en-US" dirty="0" smtClean="0"/>
          </a:p>
          <a:p>
            <a:pPr lvl="1"/>
            <a:r>
              <a:rPr lang="en-US" dirty="0" smtClean="0"/>
              <a:t>SSH + VPN allows </a:t>
            </a:r>
            <a:r>
              <a:rPr lang="en-US" dirty="0" err="1" smtClean="0"/>
              <a:t>admins</a:t>
            </a:r>
            <a:r>
              <a:rPr lang="en-US" dirty="0" smtClean="0"/>
              <a:t> to access resources remotely</a:t>
            </a:r>
          </a:p>
          <a:p>
            <a:r>
              <a:rPr lang="en-US" dirty="0" smtClean="0"/>
              <a:t>VM Appliance portability – not so much an issue anymore</a:t>
            </a:r>
          </a:p>
          <a:p>
            <a:pPr lvl="1"/>
            <a:r>
              <a:rPr lang="en-US" dirty="0" smtClean="0"/>
              <a:t>SCSI </a:t>
            </a:r>
            <a:r>
              <a:rPr lang="en-US" dirty="0" err="1" smtClean="0"/>
              <a:t>vs</a:t>
            </a:r>
            <a:r>
              <a:rPr lang="en-US" dirty="0" smtClean="0"/>
              <a:t> SATA </a:t>
            </a:r>
            <a:r>
              <a:rPr lang="en-US" dirty="0" err="1" smtClean="0"/>
              <a:t>vs</a:t>
            </a:r>
            <a:r>
              <a:rPr lang="en-US" dirty="0" smtClean="0"/>
              <a:t> IDE =&gt; Use UUID of drive in </a:t>
            </a:r>
            <a:r>
              <a:rPr lang="en-US" dirty="0" err="1" smtClean="0"/>
              <a:t>fstab</a:t>
            </a:r>
            <a:r>
              <a:rPr lang="en-US" dirty="0" smtClean="0"/>
              <a:t> / grub</a:t>
            </a:r>
          </a:p>
          <a:p>
            <a:pPr lvl="1"/>
            <a:r>
              <a:rPr lang="en-US" dirty="0" smtClean="0"/>
              <a:t>Tools (</a:t>
            </a:r>
            <a:r>
              <a:rPr lang="en-US" dirty="0" err="1" smtClean="0"/>
              <a:t>qemu</a:t>
            </a:r>
            <a:r>
              <a:rPr lang="en-US" dirty="0" smtClean="0"/>
              <a:t>-convert) can convert disk image format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paravirtualized</a:t>
            </a:r>
            <a:r>
              <a:rPr lang="en-US" dirty="0" smtClean="0"/>
              <a:t> drivers in Linux kernel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/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VMM timing</a:t>
            </a:r>
          </a:p>
          <a:p>
            <a:pPr lvl="1"/>
            <a:r>
              <a:rPr lang="en-US" dirty="0"/>
              <a:t>Hosts may be misconfigured, breaking some apps</a:t>
            </a:r>
          </a:p>
          <a:p>
            <a:pPr lvl="1"/>
            <a:r>
              <a:rPr lang="en-US" dirty="0"/>
              <a:t>VMMs can lose track of time when suspended</a:t>
            </a:r>
          </a:p>
          <a:p>
            <a:pPr lvl="1"/>
            <a:r>
              <a:rPr lang="en-US" dirty="0"/>
              <a:t>Use NTP – not #1 recommendation by VMM </a:t>
            </a:r>
            <a:r>
              <a:rPr lang="en-US" dirty="0" err="1"/>
              <a:t>devs</a:t>
            </a:r>
            <a:endParaRPr lang="en-US" dirty="0"/>
          </a:p>
          <a:p>
            <a:r>
              <a:rPr lang="en-US" dirty="0" smtClean="0"/>
              <a:t>Testing environments</a:t>
            </a:r>
          </a:p>
          <a:p>
            <a:pPr lvl="1"/>
            <a:r>
              <a:rPr lang="en-US" dirty="0" smtClean="0"/>
              <a:t>Dedicated testing resources – fast access but $$$</a:t>
            </a:r>
          </a:p>
          <a:p>
            <a:pPr lvl="1"/>
            <a:r>
              <a:rPr lang="en-US" dirty="0" smtClean="0"/>
              <a:t>Amazon EC2 – reasonable access but $$$</a:t>
            </a:r>
          </a:p>
          <a:p>
            <a:pPr lvl="1"/>
            <a:r>
              <a:rPr lang="en-US" dirty="0" err="1" smtClean="0"/>
              <a:t>FutureGrid</a:t>
            </a:r>
            <a:r>
              <a:rPr lang="en-US" dirty="0" smtClean="0"/>
              <a:t> – free for academia, reasonably available</a:t>
            </a:r>
          </a:p>
          <a:p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Bad – Creating your own update mechanisms</a:t>
            </a:r>
          </a:p>
          <a:p>
            <a:pPr lvl="1"/>
            <a:r>
              <a:rPr lang="en-US" dirty="0" smtClean="0"/>
              <a:t>Good – Using distribution based auto-update</a:t>
            </a:r>
          </a:p>
          <a:p>
            <a:pPr lvl="1"/>
            <a:r>
              <a:rPr lang="en-US" dirty="0" smtClean="0"/>
              <a:t>Challenge – Distribution releases broken packages</a:t>
            </a:r>
          </a:p>
        </p:txBody>
      </p:sp>
    </p:spTree>
    <p:extLst>
      <p:ext uri="{BB962C8B-B14F-4D97-AF65-F5344CB8AC3E}">
        <p14:creationId xmlns:p14="http://schemas.microsoft.com/office/powerpoint/2010/main" val="35724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general, difficult to get</a:t>
            </a:r>
          </a:p>
          <a:p>
            <a:pPr lvl="1"/>
            <a:r>
              <a:rPr lang="en-US" dirty="0" smtClean="0"/>
              <a:t>Most comments are complaints or questions on why things aren’t working right</a:t>
            </a:r>
          </a:p>
          <a:p>
            <a:pPr lvl="1"/>
            <a:r>
              <a:rPr lang="en-US" dirty="0" smtClean="0"/>
              <a:t>Callback to home notifies of active use</a:t>
            </a:r>
          </a:p>
          <a:p>
            <a:pPr lvl="1"/>
            <a:r>
              <a:rPr lang="en-US" dirty="0" smtClean="0"/>
              <a:t>Usage in classes guarantees feedback</a:t>
            </a:r>
          </a:p>
          <a:p>
            <a:r>
              <a:rPr lang="en-US" dirty="0" smtClean="0"/>
              <a:t>Highlights</a:t>
            </a:r>
          </a:p>
          <a:p>
            <a:pPr lvl="1"/>
            <a:r>
              <a:rPr lang="en-US" dirty="0" smtClean="0"/>
              <a:t>Usage of appliances favored and easy to understand</a:t>
            </a:r>
          </a:p>
          <a:p>
            <a:pPr lvl="1"/>
            <a:r>
              <a:rPr lang="en-US" dirty="0" smtClean="0"/>
              <a:t>Our approach to grid is easy to digest</a:t>
            </a:r>
          </a:p>
          <a:p>
            <a:pPr lvl="1"/>
            <a:r>
              <a:rPr lang="en-US" dirty="0" smtClean="0"/>
              <a:t>Debugging problems is challenging for users</a:t>
            </a:r>
          </a:p>
          <a:p>
            <a:pPr lvl="1"/>
            <a:r>
              <a:rPr lang="en-US" dirty="0" smtClean="0"/>
              <a:t>Much more uptake after the introduction of group website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12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Decentralized Group Configuration</a:t>
            </a:r>
          </a:p>
          <a:p>
            <a:pPr lvl="1"/>
            <a:r>
              <a:rPr lang="en-US" dirty="0" smtClean="0"/>
              <a:t>Currently:  Dependency on public IP</a:t>
            </a:r>
          </a:p>
          <a:p>
            <a:pPr lvl="1"/>
            <a:r>
              <a:rPr lang="en-US" dirty="0" smtClean="0"/>
              <a:t>Simple Approach:  Group server runs inside VN space</a:t>
            </a:r>
          </a:p>
          <a:p>
            <a:pPr lvl="1"/>
            <a:r>
              <a:rPr lang="en-US" dirty="0" smtClean="0"/>
              <a:t>Advanced: Decentralized group protocol in P2P system</a:t>
            </a:r>
          </a:p>
          <a:p>
            <a:r>
              <a:rPr lang="en-US" dirty="0" smtClean="0"/>
              <a:t>Condor pools without dedicated managers</a:t>
            </a:r>
          </a:p>
          <a:p>
            <a:pPr lvl="1"/>
            <a:r>
              <a:rPr lang="en-US" dirty="0" smtClean="0"/>
              <a:t>Currently: Support multiple managers through flocking</a:t>
            </a:r>
          </a:p>
          <a:p>
            <a:pPr lvl="1"/>
            <a:r>
              <a:rPr lang="en-US" dirty="0" smtClean="0"/>
              <a:t>In process: Condor pools on demand using P2P resource discovery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Science Foundation Grants:</a:t>
            </a:r>
          </a:p>
          <a:p>
            <a:pPr lvl="1"/>
            <a:r>
              <a:rPr lang="en-US" dirty="0" smtClean="0"/>
              <a:t>NMI Deployment – </a:t>
            </a:r>
            <a:r>
              <a:rPr lang="en-US" dirty="0" err="1" smtClean="0"/>
              <a:t>nanoHUB</a:t>
            </a:r>
            <a:endParaRPr lang="en-US" dirty="0" smtClean="0"/>
          </a:p>
          <a:p>
            <a:pPr lvl="1"/>
            <a:r>
              <a:rPr lang="en-US" dirty="0" smtClean="0"/>
              <a:t>CRI:CRD Collaborative Research: Archer</a:t>
            </a:r>
          </a:p>
          <a:p>
            <a:pPr lvl="1"/>
            <a:r>
              <a:rPr lang="en-US" dirty="0" err="1" smtClean="0"/>
              <a:t>FutureGrid</a:t>
            </a:r>
            <a:endParaRPr lang="en-US" dirty="0" smtClean="0"/>
          </a:p>
          <a:p>
            <a:r>
              <a:rPr lang="en-US" dirty="0" smtClean="0"/>
              <a:t>Southeastern Universities Research Association</a:t>
            </a:r>
          </a:p>
          <a:p>
            <a:r>
              <a:rPr lang="en-US" dirty="0" smtClean="0"/>
              <a:t>NSF Center for Autonomic Computing</a:t>
            </a:r>
          </a:p>
          <a:p>
            <a:r>
              <a:rPr lang="en-US" dirty="0" smtClean="0"/>
              <a:t>My research group:  ACIS P2P!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en-US" sz="6600" dirty="0" smtClean="0"/>
          </a:p>
          <a:p>
            <a:pPr algn="ctr">
              <a:buNone/>
            </a:pPr>
            <a:r>
              <a:rPr lang="en-US" sz="6600" dirty="0" smtClean="0"/>
              <a:t>Thank you!</a:t>
            </a:r>
          </a:p>
          <a:p>
            <a:pPr algn="ctr">
              <a:buNone/>
            </a:pPr>
            <a:r>
              <a:rPr lang="en-US" sz="6600" dirty="0" smtClean="0"/>
              <a:t>Questions</a:t>
            </a:r>
          </a:p>
          <a:p>
            <a:pPr algn="ctr">
              <a:buNone/>
            </a:pPr>
            <a:endParaRPr lang="en-US" sz="6600" dirty="0"/>
          </a:p>
          <a:p>
            <a:pPr algn="ctr">
              <a:buNone/>
            </a:pPr>
            <a:r>
              <a:rPr lang="en-US" sz="3900" dirty="0" smtClean="0"/>
              <a:t>Get involved:</a:t>
            </a:r>
          </a:p>
          <a:p>
            <a:pPr algn="ctr">
              <a:buNone/>
            </a:pPr>
            <a:r>
              <a:rPr lang="en-US" sz="3900" dirty="0" smtClean="0"/>
              <a:t>http://www.grid-appliance.org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Overview – NAT Traversal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Requires symmetry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541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76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Resource intense jobs</a:t>
            </a:r>
          </a:p>
          <a:p>
            <a:r>
              <a:rPr lang="en-US" dirty="0" smtClean="0"/>
              <a:t>Resource sharing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Trust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1295401"/>
            <a:ext cx="2312136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200400"/>
            <a:ext cx="2128838" cy="15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05200"/>
            <a:ext cx="1507924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Overview – NAT Traversal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Requires symmetry</a:t>
            </a:r>
          </a:p>
          <a:p>
            <a:r>
              <a:rPr lang="en-US" dirty="0" smtClean="0"/>
              <a:t>NATs break symmetry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100" y="1143000"/>
            <a:ext cx="5397500" cy="51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08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Overview – NAT Traversal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Requires symmetry</a:t>
            </a:r>
          </a:p>
          <a:p>
            <a:r>
              <a:rPr lang="en-US" dirty="0" smtClean="0"/>
              <a:t>NATs break symmetry</a:t>
            </a:r>
          </a:p>
          <a:p>
            <a:r>
              <a:rPr lang="en-US" dirty="0" smtClean="0"/>
              <a:t>NAT Traversal!</a:t>
            </a: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100" y="1143000"/>
            <a:ext cx="5397500" cy="51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42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Overview – NAT Traversal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Requires symmetry</a:t>
            </a:r>
          </a:p>
          <a:p>
            <a:r>
              <a:rPr lang="en-US" dirty="0" smtClean="0"/>
              <a:t>NATs break symmetry</a:t>
            </a:r>
          </a:p>
          <a:p>
            <a:r>
              <a:rPr lang="en-US" dirty="0" smtClean="0"/>
              <a:t>NAT Traversal!</a:t>
            </a:r>
          </a:p>
          <a:p>
            <a:pPr lvl="1"/>
            <a:r>
              <a:rPr lang="en-US" dirty="0" smtClean="0"/>
              <a:t>Hole punching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541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03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Overview – NAT Traversal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Requires symmetry</a:t>
            </a:r>
          </a:p>
          <a:p>
            <a:r>
              <a:rPr lang="en-US" dirty="0" smtClean="0"/>
              <a:t>NATs break symmetry</a:t>
            </a:r>
          </a:p>
          <a:p>
            <a:r>
              <a:rPr lang="en-US" dirty="0" smtClean="0"/>
              <a:t>NAT Traversal!</a:t>
            </a:r>
          </a:p>
          <a:p>
            <a:pPr lvl="1"/>
            <a:r>
              <a:rPr lang="en-US" dirty="0" smtClean="0"/>
              <a:t>Hole punching</a:t>
            </a:r>
          </a:p>
          <a:p>
            <a:pPr lvl="1"/>
            <a:r>
              <a:rPr lang="en-US" dirty="0" smtClean="0"/>
              <a:t>Relaying</a:t>
            </a:r>
            <a:endParaRPr lang="en-US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5426761" cy="522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85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943100"/>
            <a:ext cx="22002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Limit network connectivity to the VPN only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76600" y="3200400"/>
            <a:ext cx="2133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9800" y="2971800"/>
            <a:ext cx="990600" cy="2133600"/>
          </a:xfrm>
          <a:prstGeom prst="rect">
            <a:avLst/>
          </a:prstGeom>
          <a:noFill/>
          <a:ln w="38100">
            <a:solidFill>
              <a:srgbClr val="FF3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19716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Limit network connectivity to the VPN only</a:t>
            </a:r>
          </a:p>
          <a:p>
            <a:r>
              <a:rPr lang="en-US" dirty="0" smtClean="0"/>
              <a:t>Limiting access in and out</a:t>
            </a:r>
            <a:endParaRPr lang="en-US" dirty="0"/>
          </a:p>
          <a:p>
            <a:pPr lvl="1"/>
            <a:r>
              <a:rPr lang="en-US" dirty="0" smtClean="0"/>
              <a:t>Firewalls / bind applications to limit network access</a:t>
            </a:r>
          </a:p>
          <a:p>
            <a:pPr lvl="1"/>
            <a:r>
              <a:rPr lang="en-US" dirty="0" smtClean="0"/>
              <a:t>Run jobs as specific users with limited privileges</a:t>
            </a:r>
          </a:p>
          <a:p>
            <a:pPr lvl="1"/>
            <a:r>
              <a:rPr lang="en-US" dirty="0" smtClean="0"/>
              <a:t>Direct VM console access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91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Limit network connectivity to the VPN only</a:t>
            </a:r>
          </a:p>
          <a:p>
            <a:r>
              <a:rPr lang="en-US" dirty="0" smtClean="0"/>
              <a:t>Limiting (direct) host access to their own resources</a:t>
            </a:r>
          </a:p>
          <a:p>
            <a:r>
              <a:rPr lang="en-US" dirty="0" smtClean="0"/>
              <a:t>Detecting access on the host</a:t>
            </a:r>
          </a:p>
          <a:p>
            <a:pPr lvl="1"/>
            <a:r>
              <a:rPr lang="en-US" dirty="0" smtClean="0"/>
              <a:t>VM Appliances runs</a:t>
            </a:r>
          </a:p>
          <a:p>
            <a:pPr lvl="1"/>
            <a:r>
              <a:rPr lang="en-US" dirty="0" smtClean="0"/>
              <a:t>User attempts to use … machine is too slow</a:t>
            </a:r>
          </a:p>
          <a:p>
            <a:pPr lvl="1"/>
            <a:r>
              <a:rPr lang="en-US" dirty="0" smtClean="0"/>
              <a:t>User space application notifies VM Appliance</a:t>
            </a:r>
          </a:p>
          <a:p>
            <a:pPr lvl="1"/>
            <a:r>
              <a:rPr lang="en-US" dirty="0" smtClean="0"/>
              <a:t>Jobs are suspended, migrated, or cancelled</a:t>
            </a:r>
          </a:p>
          <a:p>
            <a:pPr lvl="1"/>
            <a:r>
              <a:rPr lang="en-US" dirty="0" smtClean="0"/>
              <a:t>User’s machine appears normal</a:t>
            </a:r>
          </a:p>
          <a:p>
            <a:pPr lvl="1"/>
            <a:r>
              <a:rPr lang="en-US" dirty="0" smtClean="0"/>
              <a:t>*Not so much an issue on multicore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Appliances increase interaction</a:t>
            </a:r>
          </a:p>
          <a:p>
            <a:r>
              <a:rPr lang="en-US" dirty="0" smtClean="0"/>
              <a:t>Decentralized VPN enable distributed systems</a:t>
            </a:r>
          </a:p>
          <a:p>
            <a:r>
              <a:rPr lang="en-US" dirty="0" smtClean="0"/>
              <a:t>Distributed data </a:t>
            </a:r>
            <a:r>
              <a:rPr lang="en-US" dirty="0" err="1" smtClean="0"/>
              <a:t>structs</a:t>
            </a:r>
            <a:r>
              <a:rPr lang="en-US" dirty="0" smtClean="0"/>
              <a:t> support self-configuration</a:t>
            </a:r>
          </a:p>
          <a:p>
            <a:r>
              <a:rPr lang="en-US" dirty="0" smtClean="0"/>
              <a:t>Groups provide intuitive means for managing a grid</a:t>
            </a:r>
            <a:endParaRPr lang="en-US" dirty="0"/>
          </a:p>
          <a:p>
            <a:r>
              <a:rPr lang="en-US" dirty="0" smtClean="0"/>
              <a:t>Feedback is very difficult to come by</a:t>
            </a:r>
          </a:p>
        </p:txBody>
      </p:sp>
    </p:spTree>
    <p:extLst>
      <p:ext uri="{BB962C8B-B14F-4D97-AF65-F5344CB8AC3E}">
        <p14:creationId xmlns:p14="http://schemas.microsoft.com/office/powerpoint/2010/main" val="31577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/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Useful for creating modular appliances</a:t>
            </a:r>
          </a:p>
          <a:p>
            <a:pPr lvl="1"/>
            <a:r>
              <a:rPr lang="en-US" dirty="0"/>
              <a:t>Requires additional kernel modules</a:t>
            </a:r>
          </a:p>
          <a:p>
            <a:pPr lvl="1"/>
            <a:r>
              <a:rPr lang="en-US" dirty="0"/>
              <a:t>In Ubuntu, requires modified initial ram disk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4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21907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Resource intense jobs</a:t>
            </a:r>
          </a:p>
          <a:p>
            <a:r>
              <a:rPr lang="en-US" dirty="0" smtClean="0"/>
              <a:t>Resource sharing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VPNs address connectivity concerns and limit grid access to trusted participants</a:t>
            </a:r>
          </a:p>
          <a:p>
            <a:pPr lvl="1"/>
            <a:r>
              <a:rPr lang="en-US" dirty="0" smtClean="0"/>
              <a:t>Trust can be leveraged from online social networks (groups)</a:t>
            </a:r>
          </a:p>
          <a:p>
            <a:pPr lvl="1"/>
            <a:r>
              <a:rPr lang="en-US" dirty="0" smtClean="0"/>
              <a:t>Scripts automating configuration through distributed systems</a:t>
            </a:r>
            <a:endParaRPr lang="en-US" dirty="0" smtClean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525" y="1169114"/>
            <a:ext cx="3800475" cy="165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0414" y="4267200"/>
            <a:ext cx="2710111" cy="21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1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– Archer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733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For academic computer architecture researchers in the world</a:t>
            </a:r>
          </a:p>
          <a:p>
            <a:r>
              <a:rPr lang="en-US" dirty="0" smtClean="0"/>
              <a:t>Over 700 dedicated </a:t>
            </a:r>
            <a:r>
              <a:rPr lang="en-US" dirty="0" smtClean="0"/>
              <a:t>cores</a:t>
            </a:r>
          </a:p>
          <a:p>
            <a:r>
              <a:rPr lang="en-US" dirty="0" smtClean="0"/>
              <a:t>Seamlessly add / remove resources</a:t>
            </a:r>
            <a:endParaRPr lang="en-US" dirty="0" smtClean="0"/>
          </a:p>
          <a:p>
            <a:r>
              <a:rPr lang="en-US" dirty="0" smtClean="0"/>
              <a:t>VM </a:t>
            </a:r>
            <a:r>
              <a:rPr lang="en-US" dirty="0" smtClean="0"/>
              <a:t>Appliance</a:t>
            </a:r>
          </a:p>
          <a:p>
            <a:r>
              <a:rPr lang="en-US" dirty="0" smtClean="0"/>
              <a:t>Cloud </a:t>
            </a:r>
            <a:r>
              <a:rPr lang="en-US" dirty="0" smtClean="0"/>
              <a:t>bursting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19200"/>
            <a:ext cx="4953000" cy="460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6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LAN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67486"/>
            <a:ext cx="5834063" cy="505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38728" y="1267486"/>
            <a:ext cx="1884172" cy="1399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1967243"/>
            <a:ext cx="990600" cy="1080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2819400"/>
            <a:ext cx="1516063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22900" y="4361821"/>
            <a:ext cx="977900" cy="1080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4514221"/>
            <a:ext cx="762000" cy="1124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20263" y="4862841"/>
            <a:ext cx="1951737" cy="1461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82163" y="3771900"/>
            <a:ext cx="914400" cy="1080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29863" y="5638800"/>
            <a:ext cx="1723137" cy="673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272408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Wide-Area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8" y="1271016"/>
            <a:ext cx="5847683" cy="506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362200" y="2209800"/>
            <a:ext cx="4572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73400" y="2209800"/>
            <a:ext cx="2565400" cy="2362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86200" y="2057400"/>
            <a:ext cx="927100" cy="2971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6600" y="2819400"/>
            <a:ext cx="2133600" cy="1447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08820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3|1.3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4|3|1.5|4.8|6.1|11.3|9.9|1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.4|6.1|5.1|3.2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.7|2.2|3.2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.9|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1.9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2.7|1.2|5.6|3.7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.3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3|2.6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5|0.9|1|3.5|34.5|6.2|9.2|3.8|1.8|1.9|8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12401</TotalTime>
  <Words>1113</Words>
  <Application>Microsoft Office PowerPoint</Application>
  <PresentationFormat>On-screen Show (4:3)</PresentationFormat>
  <Paragraphs>252</Paragraphs>
  <Slides>58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Origin</vt:lpstr>
      <vt:lpstr>Drawing1\Drawing\~Page-1\Sheet.1</vt:lpstr>
      <vt:lpstr>Experiences with Self-Organizing, Decentralized Grids Using the Grid Appliance</vt:lpstr>
      <vt:lpstr>The Grid</vt:lpstr>
      <vt:lpstr>The Grid</vt:lpstr>
      <vt:lpstr>The Grid</vt:lpstr>
      <vt:lpstr>The Grid</vt:lpstr>
      <vt:lpstr>The Grid</vt:lpstr>
      <vt:lpstr>Deployment – Archer</vt:lpstr>
      <vt:lpstr>Constructing a LAN Grid</vt:lpstr>
      <vt:lpstr>Constructing a Wide-Area Grid</vt:lpstr>
      <vt:lpstr>Constructing a Wide-Area Grid</vt:lpstr>
      <vt:lpstr>Constructing a Wide-Area Grid</vt:lpstr>
      <vt:lpstr>Constructing a Wide-Area Grid</vt:lpstr>
      <vt:lpstr>Grid Appliance Overview</vt:lpstr>
      <vt:lpstr>Structured P2P Overlays</vt:lpstr>
      <vt:lpstr>Structured P2P Overlays</vt:lpstr>
      <vt:lpstr>Structured P2P Overlays</vt:lpstr>
      <vt:lpstr>Structured P2P Overlays</vt:lpstr>
      <vt:lpstr>Structured P2P Overlays</vt:lpstr>
      <vt:lpstr>VPN Overview – Addressing</vt:lpstr>
      <vt:lpstr>VPN Overview – Addressing</vt:lpstr>
      <vt:lpstr>VPN Overview – Addressing</vt:lpstr>
      <vt:lpstr>VPN Overview – Addressing</vt:lpstr>
      <vt:lpstr>Establishing a Connection</vt:lpstr>
      <vt:lpstr>Establishing a Connection</vt:lpstr>
      <vt:lpstr>Establishing a Connection</vt:lpstr>
      <vt:lpstr>Establishing a Connection</vt:lpstr>
      <vt:lpstr>Establishing a Connection</vt:lpstr>
      <vt:lpstr>Establishing a Connection</vt:lpstr>
      <vt:lpstr>Groups</vt:lpstr>
      <vt:lpstr>Job Scheduling</vt:lpstr>
      <vt:lpstr>Grid Appliance Live Action Demo!</vt:lpstr>
      <vt:lpstr>Putting It All Together for the Grid</vt:lpstr>
      <vt:lpstr>Putting It All Together for the Grid</vt:lpstr>
      <vt:lpstr>Putting It All Together for the Grid</vt:lpstr>
      <vt:lpstr>Putting It All Together for the Grid</vt:lpstr>
      <vt:lpstr>Putting It All Together for the Grid</vt:lpstr>
      <vt:lpstr>Putting It All Together for the Grid</vt:lpstr>
      <vt:lpstr>Putting It All Together for the Grid</vt:lpstr>
      <vt:lpstr>Putting It All Together for the Grid</vt:lpstr>
      <vt:lpstr>Grids – Cloud Bursting</vt:lpstr>
      <vt:lpstr>Grids – Cloud Bursting</vt:lpstr>
      <vt:lpstr>Various User Interfaces</vt:lpstr>
      <vt:lpstr>Experiences / Lessons Learned</vt:lpstr>
      <vt:lpstr>Experiences / Lessons Learned</vt:lpstr>
      <vt:lpstr>Feedback</vt:lpstr>
      <vt:lpstr>Future Work</vt:lpstr>
      <vt:lpstr>Acknowledgements</vt:lpstr>
      <vt:lpstr>Fin</vt:lpstr>
      <vt:lpstr>Overlay Overview – NAT Traversal</vt:lpstr>
      <vt:lpstr>Overlay Overview – NAT Traversal</vt:lpstr>
      <vt:lpstr>Overlay Overview – NAT Traversal</vt:lpstr>
      <vt:lpstr>Overlay Overview – NAT Traversal</vt:lpstr>
      <vt:lpstr>Overlay Overview – NAT Traversal</vt:lpstr>
      <vt:lpstr>Sandboxing</vt:lpstr>
      <vt:lpstr>Sandboxing</vt:lpstr>
      <vt:lpstr>Sandboxing</vt:lpstr>
      <vt:lpstr>Conclusions</vt:lpstr>
      <vt:lpstr>Lessons Learned / Experiences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Structured Overlays and Distributed Hash Tables</dc:title>
  <dc:creator>ACIS</dc:creator>
  <cp:lastModifiedBy>David</cp:lastModifiedBy>
  <cp:revision>733</cp:revision>
  <dcterms:created xsi:type="dcterms:W3CDTF">2010-11-15T00:05:43Z</dcterms:created>
  <dcterms:modified xsi:type="dcterms:W3CDTF">2011-06-10T22:21:30Z</dcterms:modified>
</cp:coreProperties>
</file>