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83" r:id="rId3"/>
    <p:sldId id="257" r:id="rId4"/>
    <p:sldId id="330" r:id="rId5"/>
    <p:sldId id="260" r:id="rId6"/>
    <p:sldId id="302" r:id="rId7"/>
    <p:sldId id="284" r:id="rId8"/>
    <p:sldId id="295" r:id="rId9"/>
    <p:sldId id="299" r:id="rId10"/>
    <p:sldId id="301" r:id="rId11"/>
    <p:sldId id="300" r:id="rId12"/>
    <p:sldId id="298" r:id="rId13"/>
    <p:sldId id="297" r:id="rId14"/>
    <p:sldId id="296" r:id="rId15"/>
    <p:sldId id="293" r:id="rId16"/>
    <p:sldId id="303" r:id="rId17"/>
    <p:sldId id="304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7" r:id="rId29"/>
    <p:sldId id="318" r:id="rId30"/>
    <p:sldId id="319" r:id="rId31"/>
    <p:sldId id="326" r:id="rId32"/>
    <p:sldId id="325" r:id="rId33"/>
    <p:sldId id="320" r:id="rId34"/>
    <p:sldId id="322" r:id="rId35"/>
    <p:sldId id="323" r:id="rId36"/>
    <p:sldId id="324" r:id="rId37"/>
    <p:sldId id="321" r:id="rId38"/>
    <p:sldId id="327" r:id="rId39"/>
    <p:sldId id="328" r:id="rId40"/>
    <p:sldId id="329" r:id="rId41"/>
    <p:sldId id="274" r:id="rId42"/>
  </p:sldIdLst>
  <p:sldSz cx="9144000" cy="6858000" type="screen4x3"/>
  <p:notesSz cx="69977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4" autoAdjust="0"/>
    <p:restoredTop sz="94614" autoAdjust="0"/>
  </p:normalViewPr>
  <p:slideViewPr>
    <p:cSldViewPr>
      <p:cViewPr varScale="1">
        <p:scale>
          <a:sx n="97" d="100"/>
          <a:sy n="97" d="100"/>
        </p:scale>
        <p:origin x="-10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87678-59BA-4114-9C85-82C5FE1FEACF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03725"/>
            <a:ext cx="5597525" cy="417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BEDE2-1545-4EF2-830C-189669E45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BF38-CBBA-4953-A90E-AF1C0A07705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BEDE2-1545-4EF2-830C-189669E459A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F5D1-4BE6-45D3-A557-DCBAAAB86EEC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1143-1DC4-4DDE-83D6-E85B37CCA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F5D1-4BE6-45D3-A557-DCBAAAB86EEC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1143-1DC4-4DDE-83D6-E85B37CCA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F5D1-4BE6-45D3-A557-DCBAAAB86EEC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1143-1DC4-4DDE-83D6-E85B37CCA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F5D1-4BE6-45D3-A557-DCBAAAB86EEC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1143-1DC4-4DDE-83D6-E85B37CCA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F5D1-4BE6-45D3-A557-DCBAAAB86EEC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1143-1DC4-4DDE-83D6-E85B37CCA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F5D1-4BE6-45D3-A557-DCBAAAB86EEC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1143-1DC4-4DDE-83D6-E85B37CCA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F5D1-4BE6-45D3-A557-DCBAAAB86EEC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1143-1DC4-4DDE-83D6-E85B37CCA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F5D1-4BE6-45D3-A557-DCBAAAB86EEC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1143-1DC4-4DDE-83D6-E85B37CCA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F5D1-4BE6-45D3-A557-DCBAAAB86EEC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1143-1DC4-4DDE-83D6-E85B37CCA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F5D1-4BE6-45D3-A557-DCBAAAB86EEC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1143-1DC4-4DDE-83D6-E85B37CCA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F5D1-4BE6-45D3-A557-DCBAAAB86EEC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1143-1DC4-4DDE-83D6-E85B37CCA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alpha val="87000"/>
              </a:schemeClr>
            </a:gs>
            <a:gs pos="100000">
              <a:schemeClr val="tx2">
                <a:lumMod val="75000"/>
                <a:alpha val="98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9F5D1-4BE6-45D3-A557-DCBAAAB86EEC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41143-1DC4-4DDE-83D6-E85B37CCA0D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Z:\acis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5000" y="6400800"/>
            <a:ext cx="965414" cy="310896"/>
          </a:xfrm>
          <a:prstGeom prst="rect">
            <a:avLst/>
          </a:prstGeom>
          <a:noFill/>
        </p:spPr>
      </p:pic>
      <p:pic>
        <p:nvPicPr>
          <p:cNvPr id="1027" name="Picture 3" descr="Z:\uf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" y="6400800"/>
            <a:ext cx="1467041" cy="31089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On the Design of Autonomic, Decentralized VPNs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David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Wolinsky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Kyungyong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Lee, Oscar Boykin, and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Renato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Figueiredo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ACIS P2P Group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University of Florida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IPOP’s P2P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533400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IP Mapping =&gt; DHT[IP] = </a:t>
            </a:r>
            <a:r>
              <a:rPr lang="en-US" sz="3000" dirty="0" smtClean="0"/>
              <a:t>P2P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19200"/>
            <a:ext cx="33528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nodes join a DHT P2P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Decentralized NAT traversal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Hole punching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Relaying across overlay</a:t>
            </a:r>
          </a:p>
        </p:txBody>
      </p:sp>
      <p:pic>
        <p:nvPicPr>
          <p:cNvPr id="13314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2152" y="1216152"/>
            <a:ext cx="4087614" cy="34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IPOP’s P2P Usage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19200"/>
            <a:ext cx="33528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nodes join a DHT P2P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Decentralized NAT traversal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Hole punching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Relaying across overlay</a:t>
            </a:r>
          </a:p>
        </p:txBody>
      </p:sp>
      <p:pic>
        <p:nvPicPr>
          <p:cNvPr id="12290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2152" y="1216152"/>
            <a:ext cx="4160608" cy="34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4196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 Mapping =&gt; DHT[IP] = P2P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Connecting two peers: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Resolve IP to a P2P Address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IPOP’s P2P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IP Mapping =&gt; DHT[IP] = P2P</a:t>
            </a:r>
          </a:p>
          <a:p>
            <a:r>
              <a:rPr lang="en-US" dirty="0" smtClean="0"/>
              <a:t>Connecting two peers:</a:t>
            </a:r>
          </a:p>
          <a:p>
            <a:pPr lvl="1"/>
            <a:r>
              <a:rPr lang="en-US" dirty="0" smtClean="0"/>
              <a:t>Resolve IP to a P2P </a:t>
            </a:r>
            <a:r>
              <a:rPr lang="en-US" dirty="0" smtClean="0"/>
              <a:t>Address</a:t>
            </a: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19200"/>
            <a:ext cx="33528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nodes join a DHT P2P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Decentralized NAT traversal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Hole punching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Relaying across overlay</a:t>
            </a:r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2153" y="1216152"/>
            <a:ext cx="5337047" cy="358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IPOP’s P2P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82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IP Mapping =&gt; DHT[IP] = P2P</a:t>
            </a:r>
          </a:p>
          <a:p>
            <a:r>
              <a:rPr lang="en-US" dirty="0" smtClean="0"/>
              <a:t>Connecting two peers:</a:t>
            </a:r>
          </a:p>
          <a:p>
            <a:pPr lvl="1"/>
            <a:r>
              <a:rPr lang="en-US" dirty="0" smtClean="0"/>
              <a:t>Resolve IP to a P2P Address</a:t>
            </a:r>
          </a:p>
          <a:p>
            <a:pPr lvl="1"/>
            <a:r>
              <a:rPr lang="en-US" dirty="0" smtClean="0"/>
              <a:t>Form direct connection between the two parties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19200"/>
            <a:ext cx="33528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nodes join a DHT P2P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Decentralized NAT traversal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Hole punching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Relaying across overlay</a:t>
            </a:r>
          </a:p>
        </p:txBody>
      </p:sp>
      <p:pic>
        <p:nvPicPr>
          <p:cNvPr id="3075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2152" y="1216152"/>
            <a:ext cx="5344718" cy="359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IPOP’s P2P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82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IP Mapping =&gt; DHT[IP] = P2P</a:t>
            </a:r>
          </a:p>
          <a:p>
            <a:r>
              <a:rPr lang="en-US" dirty="0" smtClean="0"/>
              <a:t>Connecting two peers:</a:t>
            </a:r>
          </a:p>
          <a:p>
            <a:pPr lvl="1"/>
            <a:r>
              <a:rPr lang="en-US" dirty="0" smtClean="0"/>
              <a:t>Resolve IP to a P2P Address</a:t>
            </a:r>
          </a:p>
          <a:p>
            <a:pPr lvl="1"/>
            <a:r>
              <a:rPr lang="en-US" dirty="0" smtClean="0"/>
              <a:t>Form direct connection between the two parties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19200"/>
            <a:ext cx="33528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nodes join a DHT P2P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Decentralized NAT traversal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Hole punching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Relaying across overlay</a:t>
            </a: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2152" y="1216152"/>
            <a:ext cx="5344718" cy="365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Difficulty supporting ad-hoc networks</a:t>
            </a:r>
          </a:p>
          <a:p>
            <a:pPr lvl="1"/>
            <a:r>
              <a:rPr lang="en-US" dirty="0" smtClean="0"/>
              <a:t>Undesirable to create bootstrap node and distribute information</a:t>
            </a:r>
          </a:p>
          <a:p>
            <a:pPr lvl="1"/>
            <a:r>
              <a:rPr lang="en-US" dirty="0" smtClean="0"/>
              <a:t>Alternatively, use a public / shared overlay for all VNs</a:t>
            </a:r>
          </a:p>
          <a:p>
            <a:pPr lvl="2"/>
            <a:r>
              <a:rPr lang="en-US" dirty="0" smtClean="0"/>
              <a:t>DHT is left insecure</a:t>
            </a:r>
          </a:p>
          <a:p>
            <a:pPr lvl="2"/>
            <a:r>
              <a:rPr lang="en-US" dirty="0" smtClean="0"/>
              <a:t>Poorly performing / connected peers reduce effectiveness of routing via the overlay</a:t>
            </a:r>
          </a:p>
          <a:p>
            <a:r>
              <a:rPr lang="en-US" dirty="0" smtClean="0"/>
              <a:t>Lacks security</a:t>
            </a:r>
          </a:p>
          <a:p>
            <a:pPr lvl="1"/>
            <a:r>
              <a:rPr lang="en-US" dirty="0" smtClean="0"/>
              <a:t>P2P security would protect the DHT</a:t>
            </a:r>
          </a:p>
          <a:p>
            <a:pPr lvl="1"/>
            <a:r>
              <a:rPr lang="en-US" dirty="0" smtClean="0"/>
              <a:t>Link (or end to end) security would protect the VN =&gt; VPN</a:t>
            </a:r>
          </a:p>
          <a:p>
            <a:r>
              <a:rPr lang="en-US" dirty="0" smtClean="0"/>
              <a:t>How to perform decentralized revocation?</a:t>
            </a:r>
          </a:p>
          <a:p>
            <a:r>
              <a:rPr lang="en-US" dirty="0" smtClean="0"/>
              <a:t>Requires intimate knowledge of IPOP to bootstrap a new P2P VN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Issues and Motivation</a:t>
            </a:r>
          </a:p>
          <a:p>
            <a:r>
              <a:rPr lang="en-US" dirty="0" smtClean="0"/>
              <a:t>IPOP Overview – Motivating the </a:t>
            </a:r>
            <a:r>
              <a:rPr lang="en-US" dirty="0" err="1" smtClean="0"/>
              <a:t>GroupVPN</a:t>
            </a:r>
            <a:endParaRPr lang="en-US" dirty="0" smtClean="0"/>
          </a:p>
          <a:p>
            <a:r>
              <a:rPr lang="en-US" dirty="0" smtClean="0">
                <a:solidFill>
                  <a:schemeClr val="accent6"/>
                </a:solidFill>
              </a:rPr>
              <a:t>Bootstrapping an Isolated Overlay</a:t>
            </a:r>
          </a:p>
          <a:p>
            <a:r>
              <a:rPr lang="en-US" dirty="0" smtClean="0"/>
              <a:t>Securing an Overlay</a:t>
            </a:r>
          </a:p>
          <a:p>
            <a:r>
              <a:rPr lang="en-US" dirty="0" smtClean="0"/>
              <a:t>Decentralized Revocation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GroupVPN</a:t>
            </a:r>
            <a:endParaRPr lang="en-US" dirty="0" smtClean="0"/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 Overlays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Challenges:</a:t>
            </a:r>
          </a:p>
          <a:p>
            <a:pPr lvl="1"/>
            <a:r>
              <a:rPr lang="en-US" dirty="0" smtClean="0"/>
              <a:t>Dedicated bootstrap node or set of nodes</a:t>
            </a:r>
          </a:p>
          <a:p>
            <a:pPr lvl="1"/>
            <a:r>
              <a:rPr lang="en-US" dirty="0" smtClean="0"/>
              <a:t>Distribute IP addresses out of band</a:t>
            </a:r>
          </a:p>
          <a:p>
            <a:pPr lvl="1"/>
            <a:r>
              <a:rPr lang="en-US" dirty="0" smtClean="0"/>
              <a:t>Too much work for small or ad-hoc overlays</a:t>
            </a:r>
          </a:p>
          <a:p>
            <a:r>
              <a:rPr lang="en-US" dirty="0" smtClean="0"/>
              <a:t>Our solution:</a:t>
            </a:r>
          </a:p>
          <a:p>
            <a:pPr lvl="1"/>
            <a:r>
              <a:rPr lang="en-US" dirty="0" smtClean="0"/>
              <a:t>Bootstrap using existing overlays</a:t>
            </a:r>
          </a:p>
          <a:p>
            <a:pPr lvl="1"/>
            <a:r>
              <a:rPr lang="en-US" dirty="0" smtClean="0"/>
              <a:t>Current support: public IPOP overlay and XMPP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4864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EdgeListeners</a:t>
            </a:r>
            <a:r>
              <a:rPr lang="en-US" dirty="0" smtClean="0"/>
              <a:t> handle creating outgoing links and handling incoming links</a:t>
            </a:r>
          </a:p>
          <a:p>
            <a:r>
              <a:rPr lang="en-US" dirty="0" smtClean="0"/>
              <a:t>Edges store state for links</a:t>
            </a:r>
          </a:p>
          <a:p>
            <a:r>
              <a:rPr lang="en-US" dirty="0" smtClean="0"/>
              <a:t>Connections store overlay information for links and represent</a:t>
            </a:r>
          </a:p>
          <a:p>
            <a:r>
              <a:rPr lang="en-US" dirty="0" smtClean="0"/>
              <a:t>Connection Managers create links, verify bidirectional connectivity, and add to routing</a:t>
            </a:r>
          </a:p>
          <a:p>
            <a:r>
              <a:rPr lang="en-US" dirty="0" smtClean="0"/>
              <a:t>Node constructs the environment and provides basic routing primitives</a:t>
            </a:r>
            <a:endParaRPr lang="en-US" dirty="0"/>
          </a:p>
        </p:txBody>
      </p:sp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295400"/>
            <a:ext cx="2687637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Overheads of Multiplexing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UDP NAT Traversal:</a:t>
            </a:r>
          </a:p>
          <a:p>
            <a:pPr lvl="1"/>
            <a:r>
              <a:rPr lang="en-US" dirty="0" smtClean="0"/>
              <a:t>UDP </a:t>
            </a:r>
            <a:r>
              <a:rPr lang="en-US" dirty="0" err="1" smtClean="0"/>
              <a:t>EdgeListener</a:t>
            </a:r>
            <a:r>
              <a:rPr lang="en-US" dirty="0" smtClean="0"/>
              <a:t> learns </a:t>
            </a:r>
            <a:r>
              <a:rPr lang="en-US" dirty="0" err="1" smtClean="0"/>
              <a:t>public:private</a:t>
            </a:r>
            <a:r>
              <a:rPr lang="en-US" dirty="0" smtClean="0"/>
              <a:t> </a:t>
            </a:r>
            <a:r>
              <a:rPr lang="en-US" dirty="0" err="1" smtClean="0"/>
              <a:t>IP:Port</a:t>
            </a:r>
            <a:r>
              <a:rPr lang="en-US" dirty="0" smtClean="0"/>
              <a:t> mapping from public IPOP overlay</a:t>
            </a:r>
          </a:p>
          <a:p>
            <a:pPr lvl="1"/>
            <a:r>
              <a:rPr lang="en-US" dirty="0" smtClean="0"/>
              <a:t>Reuse same socket (</a:t>
            </a:r>
            <a:r>
              <a:rPr lang="en-US" dirty="0" err="1" smtClean="0"/>
              <a:t>IP:Port</a:t>
            </a:r>
            <a:r>
              <a:rPr lang="en-US" dirty="0" smtClean="0"/>
              <a:t>) / </a:t>
            </a:r>
            <a:r>
              <a:rPr lang="en-US" dirty="0" err="1" smtClean="0"/>
              <a:t>EdgeListener</a:t>
            </a:r>
            <a:r>
              <a:rPr lang="en-US" dirty="0" smtClean="0"/>
              <a:t> in the private overlay</a:t>
            </a:r>
          </a:p>
          <a:p>
            <a:pPr lvl="1"/>
            <a:r>
              <a:rPr lang="en-US" dirty="0" smtClean="0"/>
              <a:t>Multiplex a single UDP </a:t>
            </a:r>
            <a:r>
              <a:rPr lang="en-US" dirty="0" err="1" smtClean="0"/>
              <a:t>EdgeListener</a:t>
            </a:r>
            <a:r>
              <a:rPr lang="en-US" dirty="0" smtClean="0"/>
              <a:t> via ``</a:t>
            </a:r>
            <a:r>
              <a:rPr lang="en-US" dirty="0" err="1" smtClean="0"/>
              <a:t>Pathing</a:t>
            </a:r>
            <a:r>
              <a:rPr lang="en-US" dirty="0" smtClean="0"/>
              <a:t>’’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Otherwise Tunnel packets through the public IPOP overlay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3840480"/>
          <a:ext cx="6934200" cy="141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400"/>
                <a:gridCol w="1879600"/>
                <a:gridCol w="2743200"/>
              </a:tblGrid>
              <a:tr h="4724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Latency (ms)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Bandwidth (mbps)</a:t>
                      </a:r>
                      <a:endParaRPr lang="en-US" sz="2400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Native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.303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225.27</a:t>
                      </a:r>
                      <a:endParaRPr lang="en-US" sz="2400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With </a:t>
                      </a:r>
                      <a:r>
                        <a:rPr lang="en-US" sz="2400" dirty="0" err="1" smtClean="0"/>
                        <a:t>Pathing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.308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224.36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Individuals want to be connected</a:t>
            </a:r>
          </a:p>
          <a:p>
            <a:pPr lvl="1"/>
            <a:r>
              <a:rPr lang="en-US" dirty="0" smtClean="0"/>
              <a:t>Online games</a:t>
            </a:r>
          </a:p>
          <a:p>
            <a:pPr lvl="1"/>
            <a:r>
              <a:rPr lang="en-US" dirty="0" smtClean="0"/>
              <a:t>Exchange media</a:t>
            </a:r>
          </a:p>
          <a:p>
            <a:pPr lvl="2"/>
            <a:r>
              <a:rPr lang="en-US" dirty="0" smtClean="0"/>
              <a:t>Family pictures and movies</a:t>
            </a:r>
            <a:endParaRPr lang="en-US" dirty="0"/>
          </a:p>
          <a:p>
            <a:pPr lvl="2"/>
            <a:r>
              <a:rPr lang="en-US" dirty="0" smtClean="0"/>
              <a:t>Favorite music</a:t>
            </a:r>
          </a:p>
          <a:p>
            <a:pPr lvl="1"/>
            <a:r>
              <a:rPr lang="en-US" dirty="0" smtClean="0"/>
              <a:t>Social networking</a:t>
            </a:r>
          </a:p>
          <a:p>
            <a:r>
              <a:rPr lang="en-US" dirty="0" smtClean="0"/>
              <a:t>Employees want access to company resources</a:t>
            </a:r>
          </a:p>
          <a:p>
            <a:pPr lvl="1"/>
            <a:r>
              <a:rPr lang="en-US" dirty="0" smtClean="0"/>
              <a:t>Access while remote</a:t>
            </a:r>
          </a:p>
          <a:p>
            <a:pPr lvl="1"/>
            <a:r>
              <a:rPr lang="en-US" dirty="0" smtClean="0"/>
              <a:t>Private databases, clouds, and websites</a:t>
            </a:r>
          </a:p>
          <a:p>
            <a:pPr lvl="1"/>
            <a:r>
              <a:rPr lang="en-US" dirty="0" smtClean="0"/>
              <a:t>Company printers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8000" r="8000"/>
          <a:stretch>
            <a:fillRect/>
          </a:stretch>
        </p:blipFill>
        <p:spPr bwMode="auto">
          <a:xfrm>
            <a:off x="5486400" y="1676400"/>
            <a:ext cx="1676400" cy="199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286000"/>
            <a:ext cx="2328269" cy="168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048000"/>
            <a:ext cx="1524000" cy="111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Issues and Motivation</a:t>
            </a:r>
          </a:p>
          <a:p>
            <a:r>
              <a:rPr lang="en-US" dirty="0" smtClean="0"/>
              <a:t>IPOP Overview – Motivating the </a:t>
            </a:r>
            <a:r>
              <a:rPr lang="en-US" dirty="0" err="1" smtClean="0"/>
              <a:t>GroupVPN</a:t>
            </a:r>
            <a:endParaRPr lang="en-US" dirty="0" smtClean="0"/>
          </a:p>
          <a:p>
            <a:r>
              <a:rPr lang="en-US" dirty="0" smtClean="0"/>
              <a:t>Bootstrapping an Isolated Overlay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Securing an Overlay</a:t>
            </a:r>
          </a:p>
          <a:p>
            <a:r>
              <a:rPr lang="en-US" dirty="0" smtClean="0"/>
              <a:t>Decentralized Revocation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GroupVPN</a:t>
            </a:r>
            <a:endParaRPr lang="en-US" dirty="0" smtClean="0"/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Securing an Overlay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P2P links must be secured for DHT</a:t>
            </a:r>
          </a:p>
          <a:p>
            <a:pPr lvl="1"/>
            <a:r>
              <a:rPr lang="en-US" dirty="0" smtClean="0"/>
              <a:t>VPN links may optionally be secured (for higher level of security)</a:t>
            </a:r>
          </a:p>
          <a:p>
            <a:pPr lvl="1"/>
            <a:r>
              <a:rPr lang="en-US" dirty="0" smtClean="0"/>
              <a:t>Must support unreliable senders (UDP / Overlay)</a:t>
            </a:r>
          </a:p>
          <a:p>
            <a:pPr lvl="1"/>
            <a:r>
              <a:rPr lang="en-US" dirty="0" smtClean="0"/>
              <a:t>Certificates must be mobile / not bound to IP Address</a:t>
            </a:r>
          </a:p>
          <a:p>
            <a:r>
              <a:rPr lang="en-US" dirty="0" smtClean="0"/>
              <a:t>Questions:</a:t>
            </a:r>
          </a:p>
          <a:p>
            <a:pPr lvl="1"/>
            <a:r>
              <a:rPr lang="en-US" dirty="0" smtClean="0"/>
              <a:t>Best approach to make transparent</a:t>
            </a:r>
          </a:p>
          <a:p>
            <a:pPr lvl="1"/>
            <a:r>
              <a:rPr lang="en-US" dirty="0" smtClean="0"/>
              <a:t>Overheads / feasibility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Security Transparent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267200" cy="5181600"/>
          </a:xfrm>
        </p:spPr>
        <p:txBody>
          <a:bodyPr/>
          <a:lstStyle/>
          <a:p>
            <a:r>
              <a:rPr lang="en-US" dirty="0" smtClean="0"/>
              <a:t>Filter model – can be placed anywhere in sending / receiving stack</a:t>
            </a:r>
          </a:p>
          <a:p>
            <a:r>
              <a:rPr lang="en-US" dirty="0" smtClean="0"/>
              <a:t>DTLS supports unreliable transmissions</a:t>
            </a:r>
          </a:p>
          <a:p>
            <a:r>
              <a:rPr lang="en-US" dirty="0" smtClean="0"/>
              <a:t>Bind certificate to overlay address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215593"/>
            <a:ext cx="4038600" cy="289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886200"/>
            <a:ext cx="4038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Overheads of Security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43000"/>
            <a:ext cx="4876800" cy="2590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Time for a single node to join an overlay</a:t>
            </a:r>
          </a:p>
          <a:p>
            <a:r>
              <a:rPr lang="en-US" dirty="0" smtClean="0"/>
              <a:t>Small (nearly negligible difference between secure and insecure bootstrapping times</a:t>
            </a:r>
            <a:endParaRPr lang="en-US" dirty="0"/>
          </a:p>
        </p:txBody>
      </p:sp>
      <p:pic>
        <p:nvPicPr>
          <p:cNvPr id="10243" name="Picture 3" descr="Z:\docs\papers\GroupVPN\figs\bootstra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657600"/>
            <a:ext cx="3291840" cy="2468880"/>
          </a:xfrm>
          <a:prstGeom prst="rect">
            <a:avLst/>
          </a:prstGeom>
          <a:noFill/>
        </p:spPr>
      </p:pic>
      <p:pic>
        <p:nvPicPr>
          <p:cNvPr id="10242" name="Picture 2" descr="Z:\docs\papers\GroupVPN\figs\addo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143000"/>
            <a:ext cx="3291840" cy="2468880"/>
          </a:xfrm>
          <a:prstGeom prst="rect">
            <a:avLst/>
          </a:prstGeom>
          <a:noFill/>
        </p:spPr>
      </p:pic>
      <p:sp>
        <p:nvSpPr>
          <p:cNvPr id="8" name="Content Placeholder 6"/>
          <p:cNvSpPr txBox="1">
            <a:spLocks/>
          </p:cNvSpPr>
          <p:nvPr/>
        </p:nvSpPr>
        <p:spPr>
          <a:xfrm>
            <a:off x="4114800" y="3657600"/>
            <a:ext cx="48768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 for bootstrap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 overlay (simultaneous joins)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Similar results for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single node to join the overlay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Issues and Motivation</a:t>
            </a:r>
          </a:p>
          <a:p>
            <a:r>
              <a:rPr lang="en-US" dirty="0" smtClean="0"/>
              <a:t>IPOP Overview – Motivating the </a:t>
            </a:r>
            <a:r>
              <a:rPr lang="en-US" dirty="0" err="1" smtClean="0"/>
              <a:t>GroupVPN</a:t>
            </a:r>
            <a:endParaRPr lang="en-US" dirty="0" smtClean="0"/>
          </a:p>
          <a:p>
            <a:r>
              <a:rPr lang="en-US" dirty="0" smtClean="0"/>
              <a:t>Bootstrapping an Isolated Overlay</a:t>
            </a:r>
          </a:p>
          <a:p>
            <a:r>
              <a:rPr lang="en-US" dirty="0" smtClean="0"/>
              <a:t>Securing an Overlay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Decentralized Revocation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GroupVPN</a:t>
            </a:r>
            <a:endParaRPr lang="en-US" dirty="0" smtClean="0"/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Revocation – Traditional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Centralized revocation list</a:t>
            </a:r>
          </a:p>
          <a:p>
            <a:pPr lvl="1"/>
            <a:r>
              <a:rPr lang="en-US" dirty="0" smtClean="0"/>
              <a:t>Revoked certificates are added to a signed revocation list</a:t>
            </a:r>
          </a:p>
          <a:p>
            <a:pPr lvl="1"/>
            <a:r>
              <a:rPr lang="en-US" dirty="0" smtClean="0"/>
              <a:t>Typically hosted at a URL</a:t>
            </a:r>
          </a:p>
          <a:p>
            <a:r>
              <a:rPr lang="en-US" dirty="0" smtClean="0"/>
              <a:t>Online Certificate Status Protocol (OCSP)</a:t>
            </a:r>
          </a:p>
          <a:p>
            <a:pPr lvl="1"/>
            <a:r>
              <a:rPr lang="en-US" dirty="0" smtClean="0"/>
              <a:t>Determine the status of a single certificate</a:t>
            </a:r>
          </a:p>
          <a:p>
            <a:pPr lvl="1"/>
            <a:r>
              <a:rPr lang="en-US" dirty="0" smtClean="0"/>
              <a:t>Typically hosted as a web service</a:t>
            </a:r>
          </a:p>
          <a:p>
            <a:r>
              <a:rPr lang="en-US" dirty="0" smtClean="0"/>
              <a:t>Centralized solutions, not ideal for P2P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Decentralized Revocation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OCSP via the DHT</a:t>
            </a:r>
          </a:p>
          <a:p>
            <a:pPr lvl="1"/>
            <a:r>
              <a:rPr lang="en-US" dirty="0" smtClean="0"/>
              <a:t>Revoked certificates are marked in the DHT as being revoked</a:t>
            </a:r>
          </a:p>
          <a:p>
            <a:pPr lvl="1"/>
            <a:r>
              <a:rPr lang="en-US" dirty="0" smtClean="0"/>
              <a:t>Valid certificates</a:t>
            </a:r>
          </a:p>
          <a:p>
            <a:pPr lvl="2"/>
            <a:r>
              <a:rPr lang="en-US" dirty="0" smtClean="0"/>
              <a:t>Have no entry in the DHT</a:t>
            </a:r>
          </a:p>
          <a:p>
            <a:pPr lvl="2"/>
            <a:r>
              <a:rPr lang="en-US" dirty="0" smtClean="0"/>
              <a:t>Time limited entry stored in the DHT (more secure)</a:t>
            </a:r>
          </a:p>
          <a:p>
            <a:pPr lvl="2"/>
            <a:r>
              <a:rPr lang="en-US" dirty="0" smtClean="0"/>
              <a:t>The former approach can be hampered by collusion attacks on the DHT, the latter may introduce unattractive overheads</a:t>
            </a:r>
          </a:p>
          <a:p>
            <a:r>
              <a:rPr lang="en-US" dirty="0" smtClean="0"/>
              <a:t>Immediate revocation via overlay broadcast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 Revocation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267200" cy="220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Efficient broadcast method immediately revokes invalid certificates in O(log</a:t>
            </a:r>
            <a:r>
              <a:rPr lang="en-US" baseline="30000" dirty="0" smtClean="0"/>
              <a:t>2</a:t>
            </a:r>
            <a:r>
              <a:rPr lang="en-US" dirty="0" smtClean="0"/>
              <a:t>N)  </a:t>
            </a:r>
          </a:p>
          <a:p>
            <a:pPr lvl="0"/>
            <a:r>
              <a:rPr lang="en-US" dirty="0" smtClean="0"/>
              <a:t>Process:</a:t>
            </a:r>
          </a:p>
          <a:p>
            <a:endParaRPr lang="en-US" dirty="0"/>
          </a:p>
        </p:txBody>
      </p:sp>
      <p:pic>
        <p:nvPicPr>
          <p:cNvPr id="11266" name="Picture 2" descr="Z:\docs\images\ring\bounded-broadcas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143000"/>
            <a:ext cx="4332609" cy="1876425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124200"/>
            <a:ext cx="55626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Broadcasting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node sends to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neighbor nodes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a range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3200" noProof="0" dirty="0" smtClean="0">
                <a:solidFill>
                  <a:schemeClr val="bg1">
                    <a:lumMod val="95000"/>
                  </a:schemeClr>
                </a:solidFill>
              </a:rPr>
              <a:t>Each receiving node processes the revocation and sends in their </a:t>
            </a:r>
            <a:r>
              <a:rPr lang="en-US" sz="3200" noProof="0" dirty="0" err="1" smtClean="0">
                <a:solidFill>
                  <a:schemeClr val="bg1">
                    <a:lumMod val="95000"/>
                  </a:schemeClr>
                </a:solidFill>
              </a:rPr>
              <a:t>subrange</a:t>
            </a:r>
            <a:endParaRPr lang="en-US" sz="3200" noProof="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Repeat</a:t>
            </a:r>
            <a:r>
              <a:rPr kumimoji="0" lang="en-US" sz="3200" b="0" i="0" u="none" strike="noStrike" kern="1200" cap="none" spc="0" normalizeH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until no nodes in </a:t>
            </a:r>
            <a:r>
              <a:rPr kumimoji="0" lang="en-US" sz="3200" b="0" i="0" u="none" strike="noStrike" kern="1200" cap="none" spc="0" normalizeH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subrange</a:t>
            </a:r>
            <a:endParaRPr kumimoji="0" lang="en-US" sz="3200" b="0" i="0" u="none" strike="noStrike" kern="1200" cap="none" spc="0" normalizeH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900" baseline="0" noProof="0" dirty="0" smtClean="0">
                <a:solidFill>
                  <a:schemeClr val="bg1">
                    <a:lumMod val="95000"/>
                  </a:schemeClr>
                </a:solidFill>
              </a:rPr>
              <a:t>Efficient – Almost all receive in less than O(log</a:t>
            </a:r>
            <a:r>
              <a:rPr lang="en-US" sz="3900" baseline="30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900" baseline="0" noProof="0" dirty="0" smtClean="0">
                <a:solidFill>
                  <a:schemeClr val="bg1">
                    <a:lumMod val="95000"/>
                  </a:schemeClr>
                </a:solidFill>
              </a:rPr>
              <a:t>N)</a:t>
            </a:r>
            <a:endParaRPr kumimoji="0" lang="en-US" sz="39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7" name="Picture 3" descr="Z:\docs\papers\GroupVPN\figs\broadcas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3234" y="3429000"/>
            <a:ext cx="2942166" cy="220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Issues and Motivation</a:t>
            </a:r>
          </a:p>
          <a:p>
            <a:r>
              <a:rPr lang="en-US" dirty="0" smtClean="0"/>
              <a:t>IPOP Overview – Motivating the </a:t>
            </a:r>
            <a:r>
              <a:rPr lang="en-US" dirty="0" err="1" smtClean="0"/>
              <a:t>GroupVPN</a:t>
            </a:r>
            <a:endParaRPr lang="en-US" dirty="0" smtClean="0"/>
          </a:p>
          <a:p>
            <a:r>
              <a:rPr lang="en-US" dirty="0" smtClean="0"/>
              <a:t>Bootstrapping an Isolated Overlay</a:t>
            </a:r>
          </a:p>
          <a:p>
            <a:r>
              <a:rPr lang="en-US" dirty="0" smtClean="0"/>
              <a:t>Securing an Overlay</a:t>
            </a:r>
          </a:p>
          <a:p>
            <a:r>
              <a:rPr lang="en-US" dirty="0" smtClean="0"/>
              <a:t>Decentralized Revocation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The </a:t>
            </a:r>
            <a:r>
              <a:rPr lang="en-US" dirty="0" err="1" smtClean="0">
                <a:solidFill>
                  <a:schemeClr val="accent6"/>
                </a:solidFill>
              </a:rPr>
              <a:t>GroupVPN</a:t>
            </a: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GroupVPN –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Bring all the pieces together</a:t>
            </a:r>
          </a:p>
          <a:p>
            <a:pPr lvl="1"/>
            <a:r>
              <a:rPr lang="en-US" dirty="0" smtClean="0"/>
              <a:t>Users still need to configure the system</a:t>
            </a:r>
          </a:p>
          <a:p>
            <a:pPr lvl="1"/>
            <a:r>
              <a:rPr lang="en-US" dirty="0" smtClean="0"/>
              <a:t>No interface for certificate signing / revocation</a:t>
            </a:r>
          </a:p>
          <a:p>
            <a:r>
              <a:rPr lang="en-US" dirty="0" smtClean="0"/>
              <a:t>Solution:  GroupVPN Web Interface</a:t>
            </a:r>
          </a:p>
          <a:p>
            <a:pPr lvl="1"/>
            <a:r>
              <a:rPr lang="en-US" dirty="0" smtClean="0"/>
              <a:t>Publicly available at www.grid-appliance.org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US" dirty="0" smtClean="0"/>
              <a:t>Also, redistributable as a virtual machine image</a:t>
            </a:r>
          </a:p>
          <a:p>
            <a:pPr lvl="1"/>
            <a:r>
              <a:rPr lang="en-US" dirty="0" smtClean="0"/>
              <a:t>Organize VPNs as social networking groups</a:t>
            </a:r>
          </a:p>
          <a:p>
            <a:pPr lvl="1"/>
            <a:r>
              <a:rPr lang="en-US" dirty="0" smtClean="0"/>
              <a:t>Automated signing of certificates</a:t>
            </a:r>
          </a:p>
          <a:p>
            <a:pPr lvl="1"/>
            <a:r>
              <a:rPr lang="en-US" dirty="0" smtClean="0"/>
              <a:t>Initiate certificate revocation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VPNs need to be more approachable!</a:t>
            </a:r>
          </a:p>
          <a:p>
            <a:pPr lvl="1"/>
            <a:r>
              <a:rPr lang="en-US" dirty="0" smtClean="0"/>
              <a:t>Centralized VPNs require dedicated resources</a:t>
            </a:r>
          </a:p>
          <a:p>
            <a:pPr lvl="1"/>
            <a:r>
              <a:rPr lang="en-US" dirty="0" smtClean="0"/>
              <a:t>Free VPNs rely on a third-party (trust issues)</a:t>
            </a:r>
          </a:p>
          <a:p>
            <a:pPr lvl="1"/>
            <a:r>
              <a:rPr lang="en-US" dirty="0" smtClean="0"/>
              <a:t>Distributed / decentralized VPNs are complex</a:t>
            </a:r>
          </a:p>
          <a:p>
            <a:r>
              <a:rPr lang="en-US" dirty="0" smtClean="0"/>
              <a:t>P2P provides promising opportunities to reduce complexity!  Challenges:</a:t>
            </a:r>
          </a:p>
          <a:p>
            <a:pPr lvl="1"/>
            <a:r>
              <a:rPr lang="en-US" dirty="0" smtClean="0"/>
              <a:t>No PKI secured P2P overlays</a:t>
            </a:r>
          </a:p>
          <a:p>
            <a:pPr lvl="1"/>
            <a:r>
              <a:rPr lang="en-US" dirty="0" smtClean="0"/>
              <a:t>PKI relies on centralized revocation</a:t>
            </a:r>
          </a:p>
          <a:p>
            <a:pPr lvl="1"/>
            <a:r>
              <a:rPr lang="en-US" dirty="0" smtClean="0"/>
              <a:t>Challenging bootstrapping small private overlays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Interacting with GroupVPN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Group Interface</a:t>
            </a:r>
          </a:p>
          <a:p>
            <a:pPr lvl="1"/>
            <a:r>
              <a:rPr lang="en-US" dirty="0" smtClean="0"/>
              <a:t>Create / join groups</a:t>
            </a:r>
          </a:p>
          <a:p>
            <a:r>
              <a:rPr lang="en-US" dirty="0" smtClean="0"/>
              <a:t>Creating a group (Admin)</a:t>
            </a:r>
          </a:p>
          <a:p>
            <a:pPr lvl="1"/>
            <a:r>
              <a:rPr lang="en-US" dirty="0" smtClean="0"/>
              <a:t>Specifying VPN attributes</a:t>
            </a:r>
          </a:p>
          <a:p>
            <a:pPr lvl="2"/>
            <a:r>
              <a:rPr lang="en-US" dirty="0" smtClean="0"/>
              <a:t>IP Address range</a:t>
            </a:r>
          </a:p>
          <a:p>
            <a:pPr lvl="2"/>
            <a:r>
              <a:rPr lang="en-US" dirty="0" smtClean="0"/>
              <a:t>Security parameters</a:t>
            </a:r>
          </a:p>
          <a:p>
            <a:pPr lvl="2"/>
            <a:r>
              <a:rPr lang="en-US" dirty="0" smtClean="0"/>
              <a:t>User agreement</a:t>
            </a:r>
          </a:p>
          <a:p>
            <a:pPr lvl="1"/>
            <a:r>
              <a:rPr lang="en-US" dirty="0" smtClean="0"/>
              <a:t>Accept / reject / revoke user access</a:t>
            </a:r>
          </a:p>
          <a:p>
            <a:r>
              <a:rPr lang="en-US" dirty="0" smtClean="0"/>
              <a:t>Group </a:t>
            </a:r>
            <a:r>
              <a:rPr lang="en-US" dirty="0" smtClean="0"/>
              <a:t>members</a:t>
            </a:r>
            <a:endParaRPr lang="en-US" dirty="0" smtClean="0"/>
          </a:p>
          <a:p>
            <a:pPr lvl="1"/>
            <a:r>
              <a:rPr lang="en-US" dirty="0" smtClean="0"/>
              <a:t>Download VPN configuration data</a:t>
            </a:r>
          </a:p>
          <a:p>
            <a:pPr lvl="1"/>
            <a:r>
              <a:rPr lang="en-US" dirty="0" smtClean="0"/>
              <a:t>VPN </a:t>
            </a:r>
            <a:r>
              <a:rPr lang="en-US" dirty="0" err="1" smtClean="0"/>
              <a:t>config</a:t>
            </a:r>
            <a:r>
              <a:rPr lang="en-US" dirty="0" smtClean="0"/>
              <a:t> data contains a private, unique identifier</a:t>
            </a:r>
          </a:p>
          <a:p>
            <a:pPr lvl="1"/>
            <a:r>
              <a:rPr lang="en-US" dirty="0" smtClean="0"/>
              <a:t>During first run of a VPN, this ID is sent to the web interface to obtain a X509 signed certificate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472" y="1143000"/>
            <a:ext cx="2603500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472" y="1143000"/>
            <a:ext cx="2606675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GroupVPN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472" y="1143000"/>
            <a:ext cx="3830637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GroupVPN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472" y="1143000"/>
            <a:ext cx="6540500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GroupVPN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472" y="1143000"/>
            <a:ext cx="7546975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GroupVPN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472" y="1143000"/>
            <a:ext cx="8615363" cy="497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GroupVPN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472" y="1143000"/>
            <a:ext cx="8615363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GroupVPN Versus IPOP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5100" y="1285875"/>
            <a:ext cx="6272213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Issues and Motivation</a:t>
            </a:r>
          </a:p>
          <a:p>
            <a:r>
              <a:rPr lang="en-US" dirty="0" smtClean="0"/>
              <a:t>IPOP Overview – Motivating the </a:t>
            </a:r>
            <a:r>
              <a:rPr lang="en-US" dirty="0" err="1" smtClean="0"/>
              <a:t>GroupVPN</a:t>
            </a:r>
            <a:endParaRPr lang="en-US" dirty="0" smtClean="0"/>
          </a:p>
          <a:p>
            <a:r>
              <a:rPr lang="en-US" dirty="0" smtClean="0"/>
              <a:t>Bootstrapping an Isolated Overlay</a:t>
            </a:r>
          </a:p>
          <a:p>
            <a:r>
              <a:rPr lang="en-US" dirty="0" smtClean="0"/>
              <a:t>Securing an Overlay</a:t>
            </a:r>
          </a:p>
          <a:p>
            <a:r>
              <a:rPr lang="en-US" dirty="0" smtClean="0"/>
              <a:t>Decentralized Revocation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GroupVPN</a:t>
            </a:r>
            <a:endParaRPr lang="en-US" dirty="0" smtClean="0"/>
          </a:p>
          <a:p>
            <a:r>
              <a:rPr lang="en-US" dirty="0" smtClean="0">
                <a:solidFill>
                  <a:schemeClr val="accent6"/>
                </a:solidFill>
              </a:rPr>
              <a:t>Conclusion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GroupVPN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have a solution!</a:t>
            </a:r>
          </a:p>
          <a:p>
            <a:r>
              <a:rPr lang="en-US" dirty="0" smtClean="0"/>
              <a:t>Take an existing P2P VN (IPOP) and add:</a:t>
            </a:r>
          </a:p>
          <a:p>
            <a:pPr lvl="1"/>
            <a:r>
              <a:rPr lang="en-US" dirty="0" smtClean="0"/>
              <a:t>The ability to bootstrap into private overlays</a:t>
            </a:r>
          </a:p>
          <a:p>
            <a:pPr lvl="1"/>
            <a:r>
              <a:rPr lang="en-US" dirty="0" smtClean="0"/>
              <a:t>P2P and VN security (Secure P2P VPN)</a:t>
            </a:r>
          </a:p>
          <a:p>
            <a:pPr lvl="1"/>
            <a:r>
              <a:rPr lang="en-US" dirty="0" smtClean="0"/>
              <a:t>Decentralized revocation techniques</a:t>
            </a:r>
          </a:p>
          <a:p>
            <a:pPr lvl="1"/>
            <a:r>
              <a:rPr lang="en-US" dirty="0" smtClean="0"/>
              <a:t>Enable seamless configuration and management of the VPN</a:t>
            </a:r>
          </a:p>
          <a:p>
            <a:r>
              <a:rPr lang="en-US" dirty="0" smtClean="0"/>
              <a:t>We call it </a:t>
            </a:r>
            <a:r>
              <a:rPr lang="en-US" dirty="0" err="1" smtClean="0"/>
              <a:t>GroupVPN</a:t>
            </a:r>
            <a:r>
              <a:rPr lang="en-US" dirty="0" smtClean="0"/>
              <a:t>!</a:t>
            </a:r>
          </a:p>
          <a:p>
            <a:r>
              <a:rPr lang="en-US" dirty="0" smtClean="0"/>
              <a:t>Concepts and a platform for decentralized collaborative environments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Multiplexing sockets enable seamless NAT traversal from a public overlay to a private overlay with low overheads</a:t>
            </a:r>
          </a:p>
          <a:p>
            <a:r>
              <a:rPr lang="en-US" dirty="0" smtClean="0"/>
              <a:t>Security has nearly negligible overheads for bootstrapping overlays</a:t>
            </a:r>
          </a:p>
          <a:p>
            <a:r>
              <a:rPr lang="en-US" dirty="0" smtClean="0"/>
              <a:t>Overlays can be used to provide decentralized revocation</a:t>
            </a:r>
          </a:p>
          <a:p>
            <a:r>
              <a:rPr lang="en-US" dirty="0" smtClean="0"/>
              <a:t>GroupVPN like systems qualitatively reduce the overheads for deploying and managing VPNs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246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6600" dirty="0" smtClean="0"/>
          </a:p>
          <a:p>
            <a:pPr algn="ctr">
              <a:buNone/>
            </a:pPr>
            <a:r>
              <a:rPr lang="en-US" sz="6600" dirty="0" smtClean="0"/>
              <a:t>Thank you!</a:t>
            </a:r>
          </a:p>
          <a:p>
            <a:pPr algn="ctr">
              <a:buNone/>
            </a:pPr>
            <a:r>
              <a:rPr lang="en-US" sz="6600" dirty="0" smtClean="0"/>
              <a:t>Questions?</a:t>
            </a:r>
          </a:p>
          <a:p>
            <a:pPr algn="ctr">
              <a:buNone/>
            </a:pPr>
            <a:endParaRPr lang="en-US" sz="6600" dirty="0" smtClean="0"/>
          </a:p>
          <a:p>
            <a:pPr algn="ctr">
              <a:buNone/>
            </a:pPr>
            <a:r>
              <a:rPr lang="en-US" sz="3500" dirty="0" smtClean="0"/>
              <a:t>(More at www.grid-appliance.org)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Issues and Motivation</a:t>
            </a:r>
          </a:p>
          <a:p>
            <a:r>
              <a:rPr lang="en-US" dirty="0" smtClean="0"/>
              <a:t>IPOP Overview – Motivating the </a:t>
            </a:r>
            <a:r>
              <a:rPr lang="en-US" dirty="0" err="1" smtClean="0"/>
              <a:t>GroupVPN</a:t>
            </a:r>
            <a:endParaRPr lang="en-US" dirty="0" smtClean="0"/>
          </a:p>
          <a:p>
            <a:r>
              <a:rPr lang="en-US" dirty="0" smtClean="0"/>
              <a:t>Bootstrapping an Isolated Overlay</a:t>
            </a:r>
          </a:p>
          <a:p>
            <a:r>
              <a:rPr lang="en-US" dirty="0" smtClean="0"/>
              <a:t>Securing an Overlay</a:t>
            </a:r>
          </a:p>
          <a:p>
            <a:r>
              <a:rPr lang="en-US" dirty="0" smtClean="0"/>
              <a:t>Decentralized Revocation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GroupVPN</a:t>
            </a:r>
            <a:endParaRPr lang="en-US" dirty="0" smtClean="0"/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Issues and Motivation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IPOP Overview – Motivating the </a:t>
            </a:r>
            <a:r>
              <a:rPr lang="en-US" dirty="0" err="1" smtClean="0">
                <a:solidFill>
                  <a:schemeClr val="accent6"/>
                </a:solidFill>
              </a:rPr>
              <a:t>GroupVPN</a:t>
            </a: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 smtClean="0"/>
              <a:t>Bootstrapping an Isolated Overlay</a:t>
            </a:r>
          </a:p>
          <a:p>
            <a:r>
              <a:rPr lang="en-US" dirty="0" smtClean="0"/>
              <a:t>Securing an Overlay</a:t>
            </a:r>
          </a:p>
          <a:p>
            <a:r>
              <a:rPr lang="en-US" dirty="0" smtClean="0"/>
              <a:t>Decentralized Revocation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GroupVPN</a:t>
            </a:r>
            <a:endParaRPr lang="en-US" dirty="0" smtClean="0"/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IPOP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51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networks (</a:t>
            </a:r>
            <a:r>
              <a:rPr lang="en-US" dirty="0" err="1" smtClean="0"/>
              <a:t>SocialVPN</a:t>
            </a:r>
            <a:r>
              <a:rPr lang="en-US" dirty="0" smtClean="0"/>
              <a:t>)</a:t>
            </a:r>
          </a:p>
          <a:p>
            <a:r>
              <a:rPr lang="en-US" dirty="0" smtClean="0"/>
              <a:t>Written in C#, portable without </a:t>
            </a:r>
            <a:r>
              <a:rPr lang="en-US" dirty="0" smtClean="0"/>
              <a:t>recompilation</a:t>
            </a:r>
            <a:endParaRPr lang="en-US" dirty="0" smtClean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82365"/>
            <a:ext cx="4005263" cy="306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ontent Placeholder 4"/>
          <p:cNvSpPr txBox="1">
            <a:spLocks/>
          </p:cNvSpPr>
          <p:nvPr/>
        </p:nvSpPr>
        <p:spPr>
          <a:xfrm>
            <a:off x="457200" y="1143000"/>
            <a:ext cx="41910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VN framework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Supports peer discovery (address resolution) through a DHT and social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IPOP’s P2P Usage</a:t>
            </a:r>
            <a:endParaRPr lang="en-US" dirty="0"/>
          </a:p>
        </p:txBody>
      </p:sp>
      <p:pic>
        <p:nvPicPr>
          <p:cNvPr id="15362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2152" y="1216152"/>
            <a:ext cx="1240883" cy="32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IPOP’s P2P Usage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19200"/>
            <a:ext cx="33528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nodes join a DHT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overlay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Decentralized NAT traversal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Hole punching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Relaying across overlay</a:t>
            </a:r>
          </a:p>
        </p:txBody>
      </p:sp>
      <p:pic>
        <p:nvPicPr>
          <p:cNvPr id="14338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2152" y="1216152"/>
            <a:ext cx="3852414" cy="32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1239</Words>
  <Application>Microsoft Office PowerPoint</Application>
  <PresentationFormat>On-screen Show (4:3)</PresentationFormat>
  <Paragraphs>266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On the Design of Autonomic, Decentralized VPNs</vt:lpstr>
      <vt:lpstr>Motivation</vt:lpstr>
      <vt:lpstr>Issues</vt:lpstr>
      <vt:lpstr>GroupVPN</vt:lpstr>
      <vt:lpstr>Outline</vt:lpstr>
      <vt:lpstr>Outline</vt:lpstr>
      <vt:lpstr>IPOP Overview</vt:lpstr>
      <vt:lpstr>IPOP’s P2P Usage</vt:lpstr>
      <vt:lpstr>IPOP’s P2P Usage</vt:lpstr>
      <vt:lpstr>IPOP’s P2P Usage</vt:lpstr>
      <vt:lpstr>IPOP’s P2P Usage</vt:lpstr>
      <vt:lpstr>IPOP’s P2P Usage</vt:lpstr>
      <vt:lpstr>IPOP’s P2P Usage</vt:lpstr>
      <vt:lpstr>IPOP’s P2P Usage</vt:lpstr>
      <vt:lpstr>Remaining Challenges</vt:lpstr>
      <vt:lpstr>Outline</vt:lpstr>
      <vt:lpstr>Bootstrapping Overlays</vt:lpstr>
      <vt:lpstr>Abstraction</vt:lpstr>
      <vt:lpstr>Overheads of Multiplexing</vt:lpstr>
      <vt:lpstr>Outline</vt:lpstr>
      <vt:lpstr>Securing an Overlay</vt:lpstr>
      <vt:lpstr>Making Security Transparent</vt:lpstr>
      <vt:lpstr>Overheads of Security</vt:lpstr>
      <vt:lpstr>Outline</vt:lpstr>
      <vt:lpstr>Revocation – Traditional Approaches</vt:lpstr>
      <vt:lpstr>Decentralized Revocation</vt:lpstr>
      <vt:lpstr>Broadcast Revocation</vt:lpstr>
      <vt:lpstr>Outline</vt:lpstr>
      <vt:lpstr>GroupVPN – Background</vt:lpstr>
      <vt:lpstr>Interacting with GroupVPN</vt:lpstr>
      <vt:lpstr>Slide 31</vt:lpstr>
      <vt:lpstr>Slide 32</vt:lpstr>
      <vt:lpstr>GroupVPN in Action</vt:lpstr>
      <vt:lpstr>GroupVPN in Action</vt:lpstr>
      <vt:lpstr>GroupVPN in Action</vt:lpstr>
      <vt:lpstr>GroupVPN in Action</vt:lpstr>
      <vt:lpstr>GroupVPN in Action</vt:lpstr>
      <vt:lpstr>GroupVPN Versus IPOP</vt:lpstr>
      <vt:lpstr>Outline</vt:lpstr>
      <vt:lpstr>Conclusion</vt:lpstr>
      <vt:lpstr>Slide 41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OverSoc Social Profile Based Overlays</dc:title>
  <dc:creator>ACIS VM</dc:creator>
  <cp:lastModifiedBy>davidiw</cp:lastModifiedBy>
  <cp:revision>91</cp:revision>
  <dcterms:created xsi:type="dcterms:W3CDTF">2010-06-25T16:17:59Z</dcterms:created>
  <dcterms:modified xsi:type="dcterms:W3CDTF">2010-10-12T18:15:19Z</dcterms:modified>
</cp:coreProperties>
</file>