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9" r:id="rId4"/>
    <p:sldId id="291" r:id="rId5"/>
    <p:sldId id="260" r:id="rId6"/>
    <p:sldId id="266" r:id="rId7"/>
    <p:sldId id="284" r:id="rId8"/>
    <p:sldId id="367" r:id="rId9"/>
    <p:sldId id="372" r:id="rId10"/>
    <p:sldId id="370" r:id="rId11"/>
    <p:sldId id="369" r:id="rId12"/>
    <p:sldId id="368" r:id="rId13"/>
    <p:sldId id="359" r:id="rId14"/>
    <p:sldId id="366" r:id="rId15"/>
    <p:sldId id="365" r:id="rId16"/>
    <p:sldId id="364" r:id="rId17"/>
    <p:sldId id="363" r:id="rId18"/>
    <p:sldId id="362" r:id="rId19"/>
    <p:sldId id="361" r:id="rId20"/>
    <p:sldId id="360" r:id="rId21"/>
    <p:sldId id="276" r:id="rId22"/>
    <p:sldId id="280" r:id="rId23"/>
    <p:sldId id="277" r:id="rId24"/>
    <p:sldId id="282" r:id="rId25"/>
    <p:sldId id="374" r:id="rId26"/>
    <p:sldId id="375" r:id="rId27"/>
    <p:sldId id="345" r:id="rId28"/>
    <p:sldId id="346" r:id="rId29"/>
    <p:sldId id="344" r:id="rId30"/>
    <p:sldId id="354" r:id="rId31"/>
    <p:sldId id="343" r:id="rId32"/>
    <p:sldId id="341" r:id="rId33"/>
    <p:sldId id="278" r:id="rId34"/>
    <p:sldId id="286" r:id="rId35"/>
    <p:sldId id="347" r:id="rId36"/>
    <p:sldId id="352" r:id="rId37"/>
    <p:sldId id="351" r:id="rId38"/>
    <p:sldId id="350" r:id="rId39"/>
    <p:sldId id="348" r:id="rId40"/>
    <p:sldId id="376" r:id="rId41"/>
    <p:sldId id="279" r:id="rId42"/>
    <p:sldId id="289" r:id="rId43"/>
    <p:sldId id="290" r:id="rId44"/>
    <p:sldId id="355" r:id="rId45"/>
    <p:sldId id="281" r:id="rId46"/>
    <p:sldId id="274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6" r:id="rId57"/>
    <p:sldId id="387" r:id="rId58"/>
    <p:sldId id="388" r:id="rId59"/>
    <p:sldId id="389" r:id="rId60"/>
    <p:sldId id="390" r:id="rId61"/>
    <p:sldId id="391" r:id="rId62"/>
    <p:sldId id="392" r:id="rId63"/>
    <p:sldId id="393" r:id="rId64"/>
    <p:sldId id="394" r:id="rId65"/>
    <p:sldId id="395" r:id="rId66"/>
    <p:sldId id="396" r:id="rId67"/>
    <p:sldId id="397" r:id="rId68"/>
    <p:sldId id="398" r:id="rId69"/>
    <p:sldId id="399" r:id="rId70"/>
    <p:sldId id="400" r:id="rId71"/>
  </p:sldIdLst>
  <p:sldSz cx="9144000" cy="6858000" type="screen4x3"/>
  <p:notesSz cx="6946900" cy="9207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4" autoAdjust="0"/>
    <p:restoredTop sz="94614" autoAdjust="0"/>
  </p:normalViewPr>
  <p:slideViewPr>
    <p:cSldViewPr>
      <p:cViewPr>
        <p:scale>
          <a:sx n="100" d="100"/>
          <a:sy n="100" d="100"/>
        </p:scale>
        <p:origin x="-57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0113" cy="460375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212" y="0"/>
            <a:ext cx="3010113" cy="460375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>
              <a:defRPr sz="1200"/>
            </a:lvl1pPr>
          </a:lstStyle>
          <a:p>
            <a:fld id="{8219FD6C-6DE5-4991-931D-DFF432C62C79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0563"/>
            <a:ext cx="4603750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1" tIns="45395" rIns="90791" bIns="453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6" y="4373563"/>
            <a:ext cx="5556890" cy="4143375"/>
          </a:xfrm>
          <a:prstGeom prst="rect">
            <a:avLst/>
          </a:prstGeom>
        </p:spPr>
        <p:txBody>
          <a:bodyPr vert="horz" lIns="90791" tIns="45395" rIns="90791" bIns="453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45549"/>
            <a:ext cx="3010113" cy="460375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212" y="8745549"/>
            <a:ext cx="3010113" cy="460375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>
              <a:defRPr sz="1200"/>
            </a:lvl1pPr>
          </a:lstStyle>
          <a:p>
            <a:fld id="{D99EBF38-CBBA-4953-A90E-AF1C0A0770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F38-CBBA-4953-A90E-AF1C0A0770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EBF38-CBBA-4953-A90E-AF1C0A07705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F5D1-4BE6-45D3-A557-DCBAAAB86EEC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41143-1DC4-4DDE-83D6-E85B37CCA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87000"/>
              </a:schemeClr>
            </a:gs>
            <a:gs pos="100000">
              <a:schemeClr val="tx2">
                <a:lumMod val="75000"/>
                <a:alpha val="98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D09F5D1-4BE6-45D3-A557-DCBAAAB86EEC}" type="datetimeFigureOut">
              <a:rPr lang="en-US" smtClean="0"/>
              <a:pPr/>
              <a:t>8/27/2010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7641143-1DC4-4DDE-83D6-E85B37CCA0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Z:\aci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4400" y="6477000"/>
            <a:ext cx="965414" cy="310896"/>
          </a:xfrm>
          <a:prstGeom prst="rect">
            <a:avLst/>
          </a:prstGeom>
          <a:noFill/>
        </p:spPr>
      </p:pic>
      <p:pic>
        <p:nvPicPr>
          <p:cNvPr id="1027" name="Picture 3" descr="Z:\uf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6600" y="6477000"/>
            <a:ext cx="1467041" cy="31089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Addressing the P2P Bootstrap Problem for Small Overlay Networks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David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Wolinsky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Pierre St.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Juste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P. Oscar Boykin, and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Renato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Figueiredo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ACIS P2P Group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University of Florida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6858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  <a:endParaRPr lang="en-US" dirty="0"/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6858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  <a:endParaRPr lang="en-US" dirty="0"/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430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endParaRPr lang="en-US" dirty="0"/>
          </a:p>
        </p:txBody>
      </p:sp>
      <p:pic>
        <p:nvPicPr>
          <p:cNvPr id="166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430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endParaRPr lang="en-US" dirty="0"/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430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endParaRPr lang="en-US" dirty="0"/>
          </a:p>
        </p:txBody>
      </p:sp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pPr lvl="0">
              <a:defRPr/>
            </a:pPr>
            <a:r>
              <a:rPr lang="en-US" dirty="0" smtClean="0"/>
              <a:t>Relaying – Communication through the overlay to instigate NAT traversal or for when NAT traversal fails</a:t>
            </a:r>
          </a:p>
          <a:p>
            <a:endParaRPr lang="en-US" dirty="0"/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1412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pPr lvl="0">
              <a:defRPr/>
            </a:pPr>
            <a:r>
              <a:rPr lang="en-US" dirty="0" smtClean="0"/>
              <a:t>Relaying – Communication through the overlay to instigate NAT traversal or for when NAT traversal fails</a:t>
            </a:r>
          </a:p>
          <a:p>
            <a:endParaRPr lang="en-US" dirty="0"/>
          </a:p>
        </p:txBody>
      </p:sp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pPr lvl="0">
              <a:defRPr/>
            </a:pPr>
            <a:r>
              <a:rPr lang="en-US" dirty="0" smtClean="0"/>
              <a:t>Relaying – Communication through the overlay to instigate NAT traversal or for when NAT traversal fails</a:t>
            </a:r>
          </a:p>
          <a:p>
            <a:endParaRPr lang="en-US" dirty="0"/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pPr lvl="0">
              <a:defRPr/>
            </a:pPr>
            <a:r>
              <a:rPr lang="en-US" dirty="0" smtClean="0"/>
              <a:t>Relaying – Communication through the overlay to instigate NAT traversal or for when NAT traversal fails</a:t>
            </a:r>
          </a:p>
          <a:p>
            <a:endParaRPr lang="en-US" dirty="0"/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1412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pPr lvl="0">
              <a:defRPr/>
            </a:pPr>
            <a:r>
              <a:rPr lang="en-US" dirty="0" smtClean="0"/>
              <a:t>Relaying – Communication through the overlay to instigate NAT traversal or for when NAT traversal fails</a:t>
            </a:r>
          </a:p>
          <a:p>
            <a:endParaRPr lang="en-US" dirty="0"/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Users want to be connected</a:t>
            </a:r>
          </a:p>
          <a:p>
            <a:pPr lvl="1"/>
            <a:r>
              <a:rPr lang="en-US" dirty="0" smtClean="0"/>
              <a:t>Online games</a:t>
            </a:r>
          </a:p>
          <a:p>
            <a:pPr lvl="1"/>
            <a:r>
              <a:rPr lang="en-US" dirty="0" smtClean="0"/>
              <a:t>Exchange media</a:t>
            </a:r>
          </a:p>
          <a:p>
            <a:pPr lvl="2"/>
            <a:r>
              <a:rPr lang="en-US" dirty="0" smtClean="0"/>
              <a:t>Family pictures and movies</a:t>
            </a:r>
            <a:endParaRPr lang="en-US" dirty="0"/>
          </a:p>
          <a:p>
            <a:pPr lvl="2"/>
            <a:r>
              <a:rPr lang="en-US" dirty="0" smtClean="0"/>
              <a:t>Favorite music</a:t>
            </a:r>
          </a:p>
          <a:p>
            <a:pPr lvl="1"/>
            <a:r>
              <a:rPr lang="en-US" dirty="0" smtClean="0"/>
              <a:t>Social networking</a:t>
            </a:r>
          </a:p>
          <a:p>
            <a:r>
              <a:rPr lang="en-US" dirty="0" smtClean="0"/>
              <a:t>How can they get connected?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000" r="8000"/>
          <a:stretch>
            <a:fillRect/>
          </a:stretch>
        </p:blipFill>
        <p:spPr bwMode="auto">
          <a:xfrm>
            <a:off x="5943600" y="1219200"/>
            <a:ext cx="1676400" cy="199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0"/>
            <a:ext cx="2328269" cy="168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0"/>
            <a:ext cx="1524000" cy="111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Z:\docs\images\pee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724400"/>
            <a:ext cx="3733800" cy="1626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526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</a:p>
          <a:p>
            <a:pPr>
              <a:defRPr/>
            </a:pPr>
            <a:r>
              <a:rPr lang="en-US" dirty="0" smtClean="0"/>
              <a:t>Rendezvous – The ability to identify peers with a common interest</a:t>
            </a:r>
          </a:p>
          <a:p>
            <a:pPr lvl="0">
              <a:defRPr/>
            </a:pPr>
            <a:r>
              <a:rPr lang="en-US" dirty="0" smtClean="0"/>
              <a:t>Relaying – Communication through the overlay to instigate NAT traversal or for when NAT traversal fails</a:t>
            </a:r>
          </a:p>
          <a:p>
            <a:endParaRPr lang="en-US" dirty="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Overlays Bootstrapping from Overlays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Using Existing Overlays</a:t>
            </a:r>
          </a:p>
          <a:p>
            <a:r>
              <a:rPr lang="en-US" dirty="0" smtClean="0"/>
              <a:t>Implementation through Recursion</a:t>
            </a:r>
          </a:p>
          <a:p>
            <a:r>
              <a:rPr lang="en-US" dirty="0" smtClean="0"/>
              <a:t>Implementation through XMPP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Overlays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43002"/>
          <a:ext cx="8229600" cy="518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218"/>
                <a:gridCol w="3291840"/>
                <a:gridCol w="3815542"/>
              </a:tblGrid>
              <a:tr h="455731">
                <a:tc>
                  <a:txBody>
                    <a:bodyPr/>
                    <a:lstStyle/>
                    <a:p>
                      <a:r>
                        <a:rPr lang="en-US" dirty="0" smtClean="0"/>
                        <a:t>Overlay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Bad</a:t>
                      </a:r>
                      <a:endParaRPr lang="en-US" dirty="0"/>
                    </a:p>
                  </a:txBody>
                  <a:tcPr/>
                </a:tc>
              </a:tr>
              <a:tr h="4557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BitTorrent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popular!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centralized!  Limited</a:t>
                      </a:r>
                      <a:r>
                        <a:rPr lang="en-US" baseline="0" dirty="0" smtClean="0"/>
                        <a:t> NAT traversal</a:t>
                      </a:r>
                      <a:endParaRPr lang="en-US" dirty="0"/>
                    </a:p>
                  </a:txBody>
                  <a:tcPr/>
                </a:tc>
              </a:tr>
              <a:tr h="786604">
                <a:tc>
                  <a:txBody>
                    <a:bodyPr/>
                    <a:lstStyle/>
                    <a:p>
                      <a:r>
                        <a:rPr lang="en-US" dirty="0" smtClean="0"/>
                        <a:t>Gnutella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Completely</a:t>
                      </a:r>
                      <a:r>
                        <a:rPr lang="en-US" baseline="0" dirty="0" smtClean="0"/>
                        <a:t> Decentralized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</a:t>
                      </a:r>
                      <a:r>
                        <a:rPr lang="en-US" baseline="0" dirty="0" smtClean="0"/>
                        <a:t> be difficult to find rare values, no NAT traversal</a:t>
                      </a:r>
                      <a:endParaRPr lang="en-US" dirty="0"/>
                    </a:p>
                  </a:txBody>
                  <a:tcPr/>
                </a:tc>
              </a:tr>
              <a:tr h="1123720">
                <a:tc>
                  <a:txBody>
                    <a:bodyPr/>
                    <a:lstStyle/>
                    <a:p>
                      <a:r>
                        <a:rPr lang="en-US" dirty="0" smtClean="0"/>
                        <a:t>Skype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Completely</a:t>
                      </a:r>
                      <a:r>
                        <a:rPr lang="en-US" baseline="0" dirty="0" smtClean="0"/>
                        <a:t> Decentralized with rendezvous and relaying, limited NAT traversal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 source, no external </a:t>
                      </a:r>
                      <a:r>
                        <a:rPr lang="en-US" baseline="0" dirty="0" smtClean="0"/>
                        <a:t>NAT traversal support, must use Skype transports</a:t>
                      </a:r>
                      <a:endParaRPr lang="en-US" dirty="0"/>
                    </a:p>
                  </a:txBody>
                  <a:tcPr/>
                </a:tc>
              </a:tr>
              <a:tr h="786604">
                <a:tc>
                  <a:txBody>
                    <a:bodyPr/>
                    <a:lstStyle/>
                    <a:p>
                      <a:r>
                        <a:rPr lang="en-US" dirty="0" smtClean="0"/>
                        <a:t>XMPP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Federated (Centralized</a:t>
                      </a:r>
                      <a:r>
                        <a:rPr lang="en-US" baseline="0" dirty="0" smtClean="0"/>
                        <a:t> / Decentralized)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some servers</a:t>
                      </a:r>
                      <a:r>
                        <a:rPr lang="en-US" baseline="0" dirty="0" smtClean="0"/>
                        <a:t> provide NAT traversal</a:t>
                      </a:r>
                      <a:endParaRPr lang="en-US" dirty="0"/>
                    </a:p>
                  </a:txBody>
                  <a:tcPr/>
                </a:tc>
              </a:tr>
              <a:tr h="78660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Kademlia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Completely decentralized and very</a:t>
                      </a:r>
                      <a:r>
                        <a:rPr lang="en-US" baseline="0" dirty="0" smtClean="0"/>
                        <a:t> efficient rendezvous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NAT</a:t>
                      </a:r>
                      <a:r>
                        <a:rPr lang="en-US" baseline="0" dirty="0" smtClean="0"/>
                        <a:t> traversal or relaying support</a:t>
                      </a:r>
                      <a:endParaRPr lang="en-US" dirty="0"/>
                    </a:p>
                  </a:txBody>
                  <a:tcPr/>
                </a:tc>
              </a:tr>
              <a:tr h="786604">
                <a:tc>
                  <a:txBody>
                    <a:bodyPr/>
                    <a:lstStyle/>
                    <a:p>
                      <a:r>
                        <a:rPr lang="en-US" dirty="0" smtClean="0"/>
                        <a:t>Brunet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Completely decentralized, supports all 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Academic,</a:t>
                      </a:r>
                      <a:r>
                        <a:rPr lang="en-US" baseline="0" dirty="0" smtClean="0"/>
                        <a:t> limited adoption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Overlays Bootstrapping from Overlays</a:t>
            </a:r>
          </a:p>
          <a:p>
            <a:r>
              <a:rPr lang="en-US" dirty="0" smtClean="0"/>
              <a:t>Using Existing Overlays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Implementation through Recursion</a:t>
            </a:r>
          </a:p>
          <a:p>
            <a:r>
              <a:rPr lang="en-US" dirty="0" smtClean="0"/>
              <a:t>Implementation through XMPP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Brunet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Brunet provides</a:t>
            </a:r>
          </a:p>
          <a:p>
            <a:pPr lvl="1"/>
            <a:r>
              <a:rPr lang="en-US" dirty="0" smtClean="0"/>
              <a:t>Generic overlay library</a:t>
            </a:r>
          </a:p>
          <a:p>
            <a:pPr lvl="1"/>
            <a:r>
              <a:rPr lang="en-US" dirty="0" smtClean="0"/>
              <a:t>Abstracted </a:t>
            </a:r>
            <a:r>
              <a:rPr lang="en-US" dirty="0" smtClean="0"/>
              <a:t>transports </a:t>
            </a:r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NAT traversal via STUN and </a:t>
            </a:r>
            <a:r>
              <a:rPr lang="en-US" dirty="0" smtClean="0"/>
              <a:t>TURN</a:t>
            </a:r>
            <a:endParaRPr lang="en-US" dirty="0" smtClean="0"/>
          </a:p>
          <a:p>
            <a:pPr lvl="1"/>
            <a:r>
              <a:rPr lang="en-US" dirty="0" smtClean="0"/>
              <a:t>Structured overlay with DHT</a:t>
            </a:r>
          </a:p>
          <a:p>
            <a:r>
              <a:rPr lang="en-US" dirty="0" smtClean="0"/>
              <a:t>IPOP / </a:t>
            </a:r>
            <a:r>
              <a:rPr lang="en-US" dirty="0" err="1" smtClean="0"/>
              <a:t>SocialVPN</a:t>
            </a:r>
            <a:r>
              <a:rPr lang="en-US" dirty="0" smtClean="0"/>
              <a:t> builds upon Brunet to create IP overlays</a:t>
            </a:r>
          </a:p>
          <a:p>
            <a:r>
              <a:rPr lang="en-US" dirty="0" smtClean="0"/>
              <a:t>Developers can use IPOP or tap directly into Brunet</a:t>
            </a:r>
          </a:p>
          <a:p>
            <a:r>
              <a:rPr lang="en-US" dirty="0" smtClean="0"/>
              <a:t>Publicly available </a:t>
            </a:r>
            <a:r>
              <a:rPr lang="en-US" dirty="0" err="1" smtClean="0"/>
              <a:t>PlanetLab</a:t>
            </a:r>
            <a:r>
              <a:rPr lang="en-US" dirty="0" smtClean="0"/>
              <a:t> overlay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486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EdgeListeners</a:t>
            </a:r>
            <a:r>
              <a:rPr lang="en-US" dirty="0" smtClean="0"/>
              <a:t> handle creating outgoing links and handling incoming links</a:t>
            </a:r>
          </a:p>
          <a:p>
            <a:r>
              <a:rPr lang="en-US" dirty="0" smtClean="0"/>
              <a:t>Edges store state for links</a:t>
            </a:r>
          </a:p>
          <a:p>
            <a:r>
              <a:rPr lang="en-US" dirty="0" smtClean="0"/>
              <a:t>Connections store overlay information for links and represent</a:t>
            </a:r>
          </a:p>
          <a:p>
            <a:r>
              <a:rPr lang="en-US" dirty="0" smtClean="0"/>
              <a:t>Connection Managers create links, verify bidirectional connectivity, and add to routing</a:t>
            </a:r>
          </a:p>
          <a:p>
            <a:r>
              <a:rPr lang="en-US" dirty="0" smtClean="0"/>
              <a:t>Node constructs the environment and provides basic routing primitives</a:t>
            </a:r>
            <a:endParaRPr lang="en-US" dirty="0"/>
          </a:p>
        </p:txBody>
      </p:sp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95400"/>
            <a:ext cx="26876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EdgeListener</a:t>
            </a:r>
            <a:r>
              <a:rPr lang="en-US" dirty="0" smtClean="0"/>
              <a:t> /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Generic transports library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UDP – good for NAT traversal</a:t>
            </a:r>
          </a:p>
          <a:p>
            <a:pPr lvl="1"/>
            <a:r>
              <a:rPr lang="en-US" dirty="0" smtClean="0"/>
              <a:t>TCP – works when firewalls block UDP</a:t>
            </a:r>
          </a:p>
          <a:p>
            <a:pPr lvl="1"/>
            <a:r>
              <a:rPr lang="en-US" dirty="0" smtClean="0"/>
              <a:t>Relay – route through overlay node – useful when a direct link is not available (firewall / NAT)</a:t>
            </a:r>
          </a:p>
          <a:p>
            <a:pPr lvl="1"/>
            <a:r>
              <a:rPr lang="en-US" dirty="0" err="1" smtClean="0"/>
              <a:t>Xmpp</a:t>
            </a:r>
            <a:r>
              <a:rPr lang="en-US" dirty="0" smtClean="0"/>
              <a:t> – route through XMPP server – useful for bootstrapping as well as relaying</a:t>
            </a:r>
          </a:p>
          <a:p>
            <a:pPr lvl="1"/>
            <a:r>
              <a:rPr lang="en-US" dirty="0" err="1" smtClean="0"/>
              <a:t>Subring</a:t>
            </a:r>
            <a:r>
              <a:rPr lang="en-US" dirty="0" smtClean="0"/>
              <a:t> – route through another Brunet overlay – useful for bootstrapping as well as relaying</a:t>
            </a:r>
          </a:p>
          <a:p>
            <a:pPr lvl="1"/>
            <a:r>
              <a:rPr lang="en-US" dirty="0" err="1" smtClean="0"/>
              <a:t>Pathing</a:t>
            </a:r>
            <a:r>
              <a:rPr lang="en-US" dirty="0" smtClean="0"/>
              <a:t> – Allows multiple overlays to use the same </a:t>
            </a:r>
            <a:r>
              <a:rPr lang="en-US" dirty="0" err="1" smtClean="0"/>
              <a:t>EdgeListener</a:t>
            </a:r>
            <a:endParaRPr lang="en-US" dirty="0" smtClean="0"/>
          </a:p>
          <a:p>
            <a:r>
              <a:rPr lang="en-US" dirty="0" smtClean="0"/>
              <a:t>Primitives</a:t>
            </a:r>
          </a:p>
          <a:p>
            <a:pPr lvl="1"/>
            <a:r>
              <a:rPr lang="en-US" dirty="0" err="1" smtClean="0"/>
              <a:t>EdgeListener</a:t>
            </a:r>
            <a:r>
              <a:rPr lang="en-US" dirty="0" smtClean="0"/>
              <a:t>::</a:t>
            </a:r>
            <a:r>
              <a:rPr lang="en-US" dirty="0" err="1" smtClean="0"/>
              <a:t>CreateEdgeTo</a:t>
            </a:r>
            <a:r>
              <a:rPr lang="en-US" dirty="0" smtClean="0"/>
              <a:t>(Address) – create a link to a remote address</a:t>
            </a:r>
          </a:p>
          <a:p>
            <a:pPr lvl="1"/>
            <a:r>
              <a:rPr lang="en-US" dirty="0" err="1" smtClean="0"/>
              <a:t>EdgeListener</a:t>
            </a:r>
            <a:r>
              <a:rPr lang="en-US" dirty="0" smtClean="0"/>
              <a:t>::Subscribe(Listener) – Listener receives packets and incoming edges</a:t>
            </a:r>
          </a:p>
          <a:p>
            <a:pPr lvl="1"/>
            <a:r>
              <a:rPr lang="en-US" dirty="0" smtClean="0"/>
              <a:t>Edge::Send(Data)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Initiating Private Communication</a:t>
            </a:r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Initiating Private Communication</a:t>
            </a:r>
            <a:endParaRPr lang="en-US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Initiating Private Communication</a:t>
            </a:r>
            <a:endParaRPr lang="en-US" dirty="0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Centralized systems are not user centric</a:t>
            </a:r>
          </a:p>
          <a:p>
            <a:pPr lvl="1"/>
            <a:r>
              <a:rPr lang="en-US" dirty="0" smtClean="0"/>
              <a:t>Invasive, record / monitor you</a:t>
            </a:r>
          </a:p>
          <a:p>
            <a:pPr lvl="1"/>
            <a:r>
              <a:rPr lang="en-US" dirty="0" smtClean="0"/>
              <a:t>Limited flexibility, expandability</a:t>
            </a:r>
          </a:p>
          <a:p>
            <a:pPr lvl="1"/>
            <a:r>
              <a:rPr lang="en-US" dirty="0" smtClean="0"/>
              <a:t>Have costs associated with it</a:t>
            </a:r>
          </a:p>
          <a:p>
            <a:r>
              <a:rPr lang="en-US" dirty="0" smtClean="0"/>
              <a:t>Decentralized / P2P solutions are difficult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837" y="1752600"/>
            <a:ext cx="919163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76400"/>
            <a:ext cx="151337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705226"/>
            <a:ext cx="1236785" cy="20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505200"/>
            <a:ext cx="67818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Bootstrapping requires a dedicated community with many users or dedicated bootstrap servers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to support NAT traversal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Must be able to identify users and communicate with them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Initiating Private Communication</a:t>
            </a:r>
            <a:endParaRPr lang="en-US" dirty="0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Initiating Private Communication</a:t>
            </a:r>
            <a:endParaRPr lang="en-US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Initiating Private Communication</a:t>
            </a:r>
            <a:endParaRPr lang="en-US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Overlays Bootstrapping from Overlays</a:t>
            </a:r>
          </a:p>
          <a:p>
            <a:r>
              <a:rPr lang="en-US" dirty="0" smtClean="0"/>
              <a:t>Using Existing Overlays</a:t>
            </a:r>
          </a:p>
          <a:p>
            <a:r>
              <a:rPr lang="en-US" dirty="0" smtClean="0"/>
              <a:t>Implementation through Recursion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Implementation through XMPP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XMPP is a federation</a:t>
            </a:r>
          </a:p>
          <a:p>
            <a:pPr lvl="1"/>
            <a:r>
              <a:rPr lang="en-US" dirty="0" smtClean="0"/>
              <a:t>Over 70 distinct and active service providers</a:t>
            </a:r>
          </a:p>
          <a:p>
            <a:pPr lvl="1"/>
            <a:r>
              <a:rPr lang="en-US" dirty="0" smtClean="0"/>
              <a:t>Including </a:t>
            </a:r>
            <a:r>
              <a:rPr lang="en-US" dirty="0" err="1" smtClean="0"/>
              <a:t>GoogleTalk</a:t>
            </a:r>
            <a:r>
              <a:rPr lang="en-US" dirty="0" smtClean="0"/>
              <a:t>, Jabber.org, and Live Journal</a:t>
            </a:r>
          </a:p>
          <a:p>
            <a:pPr lvl="1"/>
            <a:r>
              <a:rPr lang="en-US" dirty="0" smtClean="0"/>
              <a:t>Can establish friendships across providers – Users from </a:t>
            </a:r>
            <a:r>
              <a:rPr lang="en-US" dirty="0" err="1" smtClean="0"/>
              <a:t>GoogleTalk</a:t>
            </a:r>
            <a:r>
              <a:rPr lang="en-US" dirty="0" smtClean="0"/>
              <a:t> can chat with Jabber.org users</a:t>
            </a:r>
          </a:p>
          <a:p>
            <a:r>
              <a:rPr lang="en-US" dirty="0" smtClean="0"/>
              <a:t>Overlay bootstrapping features:</a:t>
            </a:r>
          </a:p>
          <a:p>
            <a:pPr lvl="1"/>
            <a:r>
              <a:rPr lang="en-US" dirty="0" smtClean="0"/>
              <a:t>Each peer has a unique identifier in the form of </a:t>
            </a:r>
            <a:r>
              <a:rPr lang="en-US" dirty="0" err="1" smtClean="0"/>
              <a:t>name@service_provider</a:t>
            </a:r>
            <a:r>
              <a:rPr lang="en-US" dirty="0" smtClean="0"/>
              <a:t>/</a:t>
            </a:r>
            <a:r>
              <a:rPr lang="en-US" dirty="0" err="1" smtClean="0"/>
              <a:t>unique_string</a:t>
            </a:r>
            <a:endParaRPr lang="en-US" dirty="0" smtClean="0"/>
          </a:p>
          <a:p>
            <a:pPr lvl="1"/>
            <a:r>
              <a:rPr lang="en-US" dirty="0" smtClean="0"/>
              <a:t>Supports sending binary messages called IQ</a:t>
            </a:r>
          </a:p>
          <a:p>
            <a:pPr lvl="1"/>
            <a:r>
              <a:rPr lang="en-US" dirty="0" smtClean="0"/>
              <a:t>Some servers support “Jingle” an XMPP service to discover STUN and TURN servers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through XMPP</a:t>
            </a:r>
            <a:endParaRPr lang="en-US" dirty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43000"/>
            <a:ext cx="8008937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through XMPP</a:t>
            </a:r>
            <a:endParaRPr lang="en-US" dirty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43000"/>
            <a:ext cx="8008937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through XMPP</a:t>
            </a:r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43000"/>
            <a:ext cx="8008937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through XMPP</a:t>
            </a:r>
            <a:endParaRPr lang="en-US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43000"/>
            <a:ext cx="8008937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through XMPP</a:t>
            </a:r>
            <a:endParaRPr lang="en-US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43000"/>
            <a:ext cx="8008937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bootstrapping issues in transparent, decentralized P2P systems</a:t>
            </a:r>
          </a:p>
          <a:p>
            <a:r>
              <a:rPr lang="en-US" dirty="0" smtClean="0"/>
              <a:t>Investigate the use of publicly available overlays as bootstrap systems</a:t>
            </a:r>
          </a:p>
          <a:p>
            <a:r>
              <a:rPr lang="en-US" dirty="0" smtClean="0"/>
              <a:t>Present our techniques in creating a small overlay using XMPP and Brunet</a:t>
            </a:r>
          </a:p>
          <a:p>
            <a:pPr lvl="1"/>
            <a:r>
              <a:rPr lang="en-US" dirty="0" smtClean="0"/>
              <a:t>XMPP / Jabber – Popular chat protocol</a:t>
            </a:r>
          </a:p>
          <a:p>
            <a:pPr lvl="1"/>
            <a:r>
              <a:rPr lang="en-US" dirty="0" smtClean="0"/>
              <a:t>Brunet – open source (structured) overlay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through XMPP</a:t>
            </a:r>
            <a:endParaRPr lang="en-US" dirty="0"/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1143000"/>
            <a:ext cx="8008937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Overlays Bootstrapping from Overlays</a:t>
            </a:r>
          </a:p>
          <a:p>
            <a:r>
              <a:rPr lang="en-US" dirty="0" smtClean="0"/>
              <a:t>Using Existing Overlays</a:t>
            </a:r>
          </a:p>
          <a:p>
            <a:r>
              <a:rPr lang="en-US" dirty="0" smtClean="0"/>
              <a:t>Implementation through Recursion</a:t>
            </a:r>
          </a:p>
          <a:p>
            <a:r>
              <a:rPr lang="en-US" dirty="0" smtClean="0"/>
              <a:t>Implementation through XMPP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Time to bootstrap 5 peers behind 5 different port restricted cone NATs</a:t>
            </a:r>
            <a:endParaRPr lang="en-US" dirty="0" smtClean="0"/>
          </a:p>
          <a:p>
            <a:r>
              <a:rPr lang="en-US" dirty="0" smtClean="0"/>
              <a:t>Tests were repeated 5 times – averages shown</a:t>
            </a:r>
          </a:p>
          <a:p>
            <a:r>
              <a:rPr lang="en-US" dirty="0" smtClean="0"/>
              <a:t>Reflection is time for the private peer to become aware – Brunet slowed due to booting public node first</a:t>
            </a:r>
          </a:p>
          <a:p>
            <a:r>
              <a:rPr lang="en-US" dirty="0" smtClean="0"/>
              <a:t>Rendezvous</a:t>
            </a:r>
          </a:p>
          <a:p>
            <a:pPr lvl="1"/>
            <a:r>
              <a:rPr lang="en-US" dirty="0" smtClean="0"/>
              <a:t>XMPP presence notification from the server</a:t>
            </a:r>
          </a:p>
          <a:p>
            <a:pPr lvl="1"/>
            <a:r>
              <a:rPr lang="en-US" dirty="0" smtClean="0"/>
              <a:t>Brunet measures a DHT look up</a:t>
            </a:r>
          </a:p>
          <a:p>
            <a:r>
              <a:rPr lang="en-US" dirty="0" smtClean="0"/>
              <a:t>Relaying</a:t>
            </a:r>
          </a:p>
          <a:p>
            <a:pPr lvl="1"/>
            <a:r>
              <a:rPr lang="en-US" dirty="0" smtClean="0"/>
              <a:t>XMPP – time to relay a packet through the server</a:t>
            </a:r>
          </a:p>
          <a:p>
            <a:pPr lvl="1"/>
            <a:r>
              <a:rPr lang="en-US" dirty="0" smtClean="0"/>
              <a:t>Brunet – time to relay a packet through the overlay</a:t>
            </a:r>
          </a:p>
          <a:p>
            <a:r>
              <a:rPr lang="en-US" dirty="0" smtClean="0"/>
              <a:t>Connected – time until all nodes are part of a new overlay</a:t>
            </a:r>
          </a:p>
          <a:p>
            <a:r>
              <a:rPr lang="en-US" dirty="0" smtClean="0"/>
              <a:t>Recent work has discovered a bug that makes connectivity much faster (on the order of a few seconds)</a:t>
            </a:r>
          </a:p>
          <a:p>
            <a:pPr lvl="1"/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1430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 Seconds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Reflection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Rendezvous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Connected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XMPP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Brunet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Supporting XMPP is not the same as being in the Federation – </a:t>
            </a:r>
            <a:r>
              <a:rPr lang="en-US" dirty="0" err="1" smtClean="0"/>
              <a:t>Facebook</a:t>
            </a:r>
            <a:r>
              <a:rPr lang="en-US" dirty="0" smtClean="0"/>
              <a:t> supports XMPP clients but does not support IQ (data messages)</a:t>
            </a:r>
          </a:p>
          <a:p>
            <a:r>
              <a:rPr lang="en-US" dirty="0" err="1" smtClean="0"/>
              <a:t>GoogleTalk</a:t>
            </a:r>
            <a:r>
              <a:rPr lang="en-US" dirty="0" smtClean="0"/>
              <a:t> blocks communication from </a:t>
            </a:r>
            <a:r>
              <a:rPr lang="en-US" dirty="0" err="1" smtClean="0"/>
              <a:t>PlanetLab</a:t>
            </a:r>
            <a:endParaRPr lang="en-US" dirty="0" smtClean="0"/>
          </a:p>
          <a:p>
            <a:r>
              <a:rPr lang="en-US" dirty="0" smtClean="0"/>
              <a:t>Cross-domain XMPP initiation appears delayed – up to 30 seconds between jabber.rootbash.com and </a:t>
            </a:r>
            <a:r>
              <a:rPr lang="en-US" dirty="0" err="1" smtClean="0"/>
              <a:t>GoogleTalk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Use (1) </a:t>
            </a:r>
            <a:r>
              <a:rPr lang="en-US" dirty="0" smtClean="0"/>
              <a:t>– </a:t>
            </a:r>
            <a:r>
              <a:rPr lang="en-US" dirty="0" err="1" smtClean="0"/>
              <a:t>SocialVPN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SocialVPN</a:t>
            </a:r>
            <a:r>
              <a:rPr lang="en-US" dirty="0" smtClean="0"/>
              <a:t> uses XMPP friendships to establish VPN links</a:t>
            </a:r>
          </a:p>
          <a:p>
            <a:r>
              <a:rPr lang="en-US" dirty="0" smtClean="0"/>
              <a:t>Originally, XMPP was only used to exchange certificate and then links were formed through our public Brunet overlay</a:t>
            </a:r>
            <a:endParaRPr lang="en-US" dirty="0" smtClean="0"/>
          </a:p>
          <a:p>
            <a:r>
              <a:rPr lang="en-US" dirty="0" smtClean="0"/>
              <a:t>Now if </a:t>
            </a:r>
            <a:r>
              <a:rPr lang="en-US" dirty="0" smtClean="0"/>
              <a:t>our public overlay is down – Peers can direct links via XMPP</a:t>
            </a:r>
          </a:p>
          <a:p>
            <a:r>
              <a:rPr lang="en-US" dirty="0" smtClean="0"/>
              <a:t>What happens if XMPP is down – Peers can form direct links via the overlay</a:t>
            </a:r>
          </a:p>
          <a:p>
            <a:r>
              <a:rPr lang="en-US" dirty="0" err="1" smtClean="0"/>
              <a:t>SocialVPN</a:t>
            </a:r>
            <a:r>
              <a:rPr lang="en-US" dirty="0" smtClean="0"/>
              <a:t> is no longer dependent on our overlay!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Goal achieved– Completely transparent solution</a:t>
            </a:r>
            <a:endParaRPr lang="en-US" dirty="0" smtClean="0"/>
          </a:p>
          <a:p>
            <a:pPr lvl="1"/>
            <a:r>
              <a:rPr lang="en-US" dirty="0" smtClean="0"/>
              <a:t>Reflection for identity</a:t>
            </a:r>
          </a:p>
          <a:p>
            <a:pPr lvl="1"/>
            <a:r>
              <a:rPr lang="en-US" dirty="0" smtClean="0"/>
              <a:t>Rendezvous to find peers</a:t>
            </a:r>
          </a:p>
          <a:p>
            <a:pPr lvl="1"/>
            <a:r>
              <a:rPr lang="en-US" dirty="0" smtClean="0"/>
              <a:t>Relaying to establish direct links</a:t>
            </a:r>
          </a:p>
          <a:p>
            <a:r>
              <a:rPr lang="en-US" dirty="0" smtClean="0"/>
              <a:t>Limited our choices to XMPP and Brunet</a:t>
            </a:r>
          </a:p>
          <a:p>
            <a:r>
              <a:rPr lang="en-US" dirty="0" smtClean="0"/>
              <a:t>Issue with XMPP – Users must be friends in order to have successful rendezvous</a:t>
            </a:r>
          </a:p>
          <a:p>
            <a:r>
              <a:rPr lang="en-US" dirty="0" smtClean="0"/>
              <a:t>Future work – Use </a:t>
            </a:r>
            <a:r>
              <a:rPr lang="en-US" dirty="0" err="1" smtClean="0"/>
              <a:t>Kademlia</a:t>
            </a:r>
            <a:r>
              <a:rPr lang="en-US" dirty="0" smtClean="0"/>
              <a:t> for rendezvous to automatically create XMPP friends and use XMPP for relaying and reflection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600" dirty="0" smtClean="0"/>
          </a:p>
          <a:p>
            <a:pPr algn="ctr">
              <a:buNone/>
            </a:pPr>
            <a:r>
              <a:rPr lang="en-US" sz="6600" dirty="0" smtClean="0"/>
              <a:t>Thank you!</a:t>
            </a:r>
          </a:p>
          <a:p>
            <a:pPr algn="ctr">
              <a:buNone/>
            </a:pPr>
            <a:r>
              <a:rPr lang="en-US" sz="6600" dirty="0" smtClean="0"/>
              <a:t>Questions?</a:t>
            </a:r>
          </a:p>
          <a:p>
            <a:pPr algn="ctr">
              <a:buNone/>
            </a:pPr>
            <a:r>
              <a:rPr lang="en-US" dirty="0" smtClean="0"/>
              <a:t>More at www.ipop-project.org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/ Rendezvous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3074" name="Picture 2" descr="Z:\docs\images\crowd.jpg"/>
          <p:cNvPicPr>
            <a:picLocks noChangeAspect="1" noChangeArrowheads="1"/>
          </p:cNvPicPr>
          <p:nvPr/>
        </p:nvPicPr>
        <p:blipFill>
          <a:blip r:embed="rId2" cstate="print"/>
          <a:srcRect t="35175" r="50833" b="23333"/>
          <a:stretch>
            <a:fillRect/>
          </a:stretch>
        </p:blipFill>
        <p:spPr bwMode="auto">
          <a:xfrm>
            <a:off x="457200" y="1143000"/>
            <a:ext cx="8229600" cy="5208722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676400" y="4343400"/>
            <a:ext cx="1371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Bob, where are you?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57300" y="4991100"/>
            <a:ext cx="609600" cy="381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810000" y="2971800"/>
            <a:ext cx="18288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 here, Alice!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4686300" y="3390900"/>
            <a:ext cx="533400" cy="304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Overlays Bootstrapping from Overlays</a:t>
            </a:r>
          </a:p>
          <a:p>
            <a:r>
              <a:rPr lang="en-US" dirty="0" smtClean="0"/>
              <a:t>Using Existing Overlays</a:t>
            </a:r>
          </a:p>
          <a:p>
            <a:r>
              <a:rPr lang="en-US" dirty="0" smtClean="0"/>
              <a:t>Implementation through Recursion</a:t>
            </a:r>
          </a:p>
          <a:p>
            <a:r>
              <a:rPr lang="en-US" dirty="0" smtClean="0"/>
              <a:t>Implementation through XMPP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NAT traversal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200400"/>
            <a:ext cx="760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NAT traversal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200400"/>
            <a:ext cx="760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NAT traversal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200400"/>
            <a:ext cx="760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NAT traversal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200400"/>
            <a:ext cx="760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NAT traversal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1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NAT traversal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200400"/>
            <a:ext cx="760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4876800"/>
            <a:ext cx="7594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NAT traversal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1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NAT traversal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200400"/>
            <a:ext cx="760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876800"/>
            <a:ext cx="7594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NAT traversal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1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NAT traversal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200400"/>
            <a:ext cx="760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4873752"/>
            <a:ext cx="7594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Overlays Bootstrapping from Overlays</a:t>
            </a:r>
          </a:p>
          <a:p>
            <a:r>
              <a:rPr lang="en-US" dirty="0" smtClean="0"/>
              <a:t>Using Existing Overlays</a:t>
            </a:r>
          </a:p>
          <a:p>
            <a:r>
              <a:rPr lang="en-US" dirty="0" smtClean="0"/>
              <a:t>Implementation through Recursion</a:t>
            </a:r>
          </a:p>
          <a:p>
            <a:r>
              <a:rPr lang="en-US" dirty="0" smtClean="0"/>
              <a:t>Implementation through XMPP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 – 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85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Node behind a NAT to a node on a public IP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743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Failed NAT traversal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419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Successful NAT traversal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80" y="1554480"/>
            <a:ext cx="601821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200400"/>
            <a:ext cx="7604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700" y="4873752"/>
            <a:ext cx="75946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003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276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276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276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276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241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 traversal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initiated by a relay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276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00400"/>
            <a:ext cx="45704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241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 traversal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initiated by a relay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276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00400"/>
            <a:ext cx="45704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241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 traversal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initiated by a relay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276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00400"/>
            <a:ext cx="45704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Bootstrapping – Reflection to Relaying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76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Reflection (via STUN)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241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 traversal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initiated by a relay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788" y="1572768"/>
            <a:ext cx="54308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200400"/>
            <a:ext cx="4570413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Transparent decentralized NAT traversal is hard</a:t>
            </a:r>
          </a:p>
          <a:p>
            <a:pPr lvl="1"/>
            <a:r>
              <a:rPr lang="en-US" dirty="0" smtClean="0"/>
              <a:t>Who provides the </a:t>
            </a:r>
            <a:r>
              <a:rPr lang="en-US" dirty="0" smtClean="0"/>
              <a:t>STUN </a:t>
            </a:r>
            <a:r>
              <a:rPr lang="en-US" dirty="0" smtClean="0"/>
              <a:t>/ TURN server?</a:t>
            </a:r>
          </a:p>
          <a:p>
            <a:pPr lvl="1"/>
            <a:r>
              <a:rPr lang="en-US" dirty="0" smtClean="0"/>
              <a:t>How do users configure their software to point to that server?</a:t>
            </a:r>
          </a:p>
          <a:p>
            <a:r>
              <a:rPr lang="en-US" dirty="0" smtClean="0"/>
              <a:t>How are users supposed to find each other?</a:t>
            </a:r>
          </a:p>
          <a:p>
            <a:pPr lvl="1"/>
            <a:r>
              <a:rPr lang="en-US" dirty="0" smtClean="0"/>
              <a:t>Exchange IP addresses with each other?</a:t>
            </a:r>
          </a:p>
          <a:p>
            <a:pPr lvl="1"/>
            <a:r>
              <a:rPr lang="en-US" dirty="0" smtClean="0"/>
              <a:t>Run their computers on a LAN – using multicast / broadcast software?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Recursion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44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 traversal always multiplexes a single UDP socket, thus for Cone NAT systems, the peer has a common public IP and port</a:t>
            </a:r>
          </a:p>
          <a:p>
            <a:r>
              <a:rPr lang="en-US" dirty="0" smtClean="0"/>
              <a:t>Each overlay has a unique Path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14600"/>
            <a:ext cx="60198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Upon creating a link, an RPC from the creator to the receiver specifies which Path the link belongs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Requires that a single pathway can be multiplexed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TCP does this by using different source ports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UDP requires an additional header containing source and destination remote IDs (Something TCP will require too if NAT traversal is to be supported)</a:t>
            </a:r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05000"/>
            <a:ext cx="20986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Bootstrapping</a:t>
            </a:r>
            <a:endParaRPr lang="en-US" dirty="0"/>
          </a:p>
        </p:txBody>
      </p:sp>
      <p:sp>
        <p:nvSpPr>
          <p:cNvPr id="10963" name="Content Placeholder 8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685800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smtClean="0"/>
              <a:t>Reflection – Peers need global IDs so that they can communicate with each other</a:t>
            </a:r>
            <a:endParaRPr lang="en-US" dirty="0"/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1143000"/>
            <a:ext cx="816292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1840</Words>
  <Application>Microsoft Office PowerPoint</Application>
  <PresentationFormat>On-screen Show (4:3)</PresentationFormat>
  <Paragraphs>309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Addressing the P2P Bootstrap Problem for Small Overlay Networks</vt:lpstr>
      <vt:lpstr>Motivation</vt:lpstr>
      <vt:lpstr>Issues</vt:lpstr>
      <vt:lpstr>Contributions</vt:lpstr>
      <vt:lpstr>Outline</vt:lpstr>
      <vt:lpstr>Outline</vt:lpstr>
      <vt:lpstr>Considerations</vt:lpstr>
      <vt:lpstr>Bootstrapping</vt:lpstr>
      <vt:lpstr>Bootstrapping</vt:lpstr>
      <vt:lpstr>Bootstrapping</vt:lpstr>
      <vt:lpstr>Bootstrapping</vt:lpstr>
      <vt:lpstr>Bootstrapping</vt:lpstr>
      <vt:lpstr>Bootstrapping</vt:lpstr>
      <vt:lpstr>Bootstrapping</vt:lpstr>
      <vt:lpstr>Bootstrapping</vt:lpstr>
      <vt:lpstr>Bootstrapping</vt:lpstr>
      <vt:lpstr>Bootstrapping</vt:lpstr>
      <vt:lpstr>Bootstrapping</vt:lpstr>
      <vt:lpstr>Bootstrapping</vt:lpstr>
      <vt:lpstr>Bootstrapping</vt:lpstr>
      <vt:lpstr>Outline</vt:lpstr>
      <vt:lpstr>Existing Overlays</vt:lpstr>
      <vt:lpstr>Outline</vt:lpstr>
      <vt:lpstr>Brunet – Overview</vt:lpstr>
      <vt:lpstr>Abstraction</vt:lpstr>
      <vt:lpstr>EdgeListener / Edges</vt:lpstr>
      <vt:lpstr>Initiating Private Communication</vt:lpstr>
      <vt:lpstr>Initiating Private Communication</vt:lpstr>
      <vt:lpstr>Initiating Private Communication</vt:lpstr>
      <vt:lpstr>Initiating Private Communication</vt:lpstr>
      <vt:lpstr>Initiating Private Communication</vt:lpstr>
      <vt:lpstr>Initiating Private Communication</vt:lpstr>
      <vt:lpstr>Outline</vt:lpstr>
      <vt:lpstr>Introducing the Federation</vt:lpstr>
      <vt:lpstr>Bootstrapping through XMPP</vt:lpstr>
      <vt:lpstr>Bootstrapping through XMPP</vt:lpstr>
      <vt:lpstr>Bootstrapping through XMPP</vt:lpstr>
      <vt:lpstr>Bootstrapping through XMPP</vt:lpstr>
      <vt:lpstr>Bootstrapping through XMPP</vt:lpstr>
      <vt:lpstr>Bootstrapping through XMPP</vt:lpstr>
      <vt:lpstr>Outline</vt:lpstr>
      <vt:lpstr>How Well Does it Work?</vt:lpstr>
      <vt:lpstr>Experiences</vt:lpstr>
      <vt:lpstr>Our Use (1) – SocialVPN</vt:lpstr>
      <vt:lpstr>Choosing Overlays</vt:lpstr>
      <vt:lpstr>Slide 46</vt:lpstr>
      <vt:lpstr>Discovery / Rendezvous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NATs</vt:lpstr>
      <vt:lpstr>Bootstrapping – Reflection to Relaying</vt:lpstr>
      <vt:lpstr>Bootstrapping – Reflection to Relaying</vt:lpstr>
      <vt:lpstr>Bootstrapping – Reflection to Relaying</vt:lpstr>
      <vt:lpstr>Bootstrapping – Reflection to Relaying</vt:lpstr>
      <vt:lpstr>Bootstrapping – Reflection to Relaying</vt:lpstr>
      <vt:lpstr>Bootstrapping – Reflection to Relaying</vt:lpstr>
      <vt:lpstr>Bootstrapping – Reflection to Relaying</vt:lpstr>
      <vt:lpstr>Bootstrapping – Reflection to Relaying</vt:lpstr>
      <vt:lpstr>Bootstrapping – Reflection to Relaying</vt:lpstr>
      <vt:lpstr>Supporting Recursion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OverSoc Social Profile Based Overlays</dc:title>
  <dc:creator>ACIS VM</dc:creator>
  <cp:lastModifiedBy>davidiw</cp:lastModifiedBy>
  <cp:revision>153</cp:revision>
  <dcterms:created xsi:type="dcterms:W3CDTF">2010-06-25T16:17:59Z</dcterms:created>
  <dcterms:modified xsi:type="dcterms:W3CDTF">2010-08-27T10:07:54Z</dcterms:modified>
</cp:coreProperties>
</file>