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4" r:id="rId10"/>
    <p:sldId id="265" r:id="rId11"/>
    <p:sldId id="280" r:id="rId12"/>
    <p:sldId id="281" r:id="rId13"/>
    <p:sldId id="262" r:id="rId14"/>
    <p:sldId id="275" r:id="rId15"/>
    <p:sldId id="269" r:id="rId16"/>
    <p:sldId id="268" r:id="rId17"/>
    <p:sldId id="282" r:id="rId18"/>
    <p:sldId id="270" r:id="rId19"/>
    <p:sldId id="277" r:id="rId20"/>
    <p:sldId id="271" r:id="rId21"/>
    <p:sldId id="263" r:id="rId22"/>
    <p:sldId id="279" r:id="rId23"/>
    <p:sldId id="272" r:id="rId24"/>
    <p:sldId id="276" r:id="rId25"/>
    <p:sldId id="273" r:id="rId26"/>
    <p:sldId id="278" r:id="rId27"/>
    <p:sldId id="274" r:id="rId28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14" autoAdjust="0"/>
  </p:normalViewPr>
  <p:slideViewPr>
    <p:cSldViewPr>
      <p:cViewPr>
        <p:scale>
          <a:sx n="66" d="100"/>
          <a:sy n="66" d="100"/>
        </p:scale>
        <p:origin x="-148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87000"/>
              </a:schemeClr>
            </a:gs>
            <a:gs pos="100000">
              <a:schemeClr val="tx2">
                <a:lumMod val="75000"/>
                <a:alpha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F5D1-4BE6-45D3-A557-DCBAAAB86EEC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Z:\acis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6400800"/>
            <a:ext cx="965414" cy="310896"/>
          </a:xfrm>
          <a:prstGeom prst="rect">
            <a:avLst/>
          </a:prstGeom>
          <a:noFill/>
        </p:spPr>
      </p:pic>
      <p:pic>
        <p:nvPicPr>
          <p:cNvPr id="1027" name="Picture 3" descr="Z:\uf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6400800"/>
            <a:ext cx="1467041" cy="31089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OverSoc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Social Profile Based Overlays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David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Wolinsky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Pierre St.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Juste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Oscar Boykin, and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Renato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Figueiredo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ACIS P2P Group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University of Florida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Efficient broadcasting</a:t>
            </a:r>
          </a:p>
          <a:p>
            <a:pPr lvl="1"/>
            <a:r>
              <a:rPr lang="en-US" dirty="0" smtClean="0"/>
              <a:t>Log^2(n), no overlap</a:t>
            </a:r>
          </a:p>
          <a:p>
            <a:pPr lvl="1"/>
            <a:r>
              <a:rPr lang="en-US" dirty="0" smtClean="0"/>
              <a:t>Distribute / aggregate </a:t>
            </a:r>
            <a:r>
              <a:rPr lang="en-US" sz="1400" dirty="0" smtClean="0"/>
              <a:t>[2]</a:t>
            </a:r>
          </a:p>
          <a:p>
            <a:pPr lvl="2"/>
            <a:r>
              <a:rPr lang="en-US" dirty="0" smtClean="0"/>
              <a:t>First broadcast</a:t>
            </a:r>
          </a:p>
          <a:p>
            <a:pPr lvl="2"/>
            <a:r>
              <a:rPr lang="en-US" dirty="0" smtClean="0"/>
              <a:t>Once complete, results are reduced and returned to broadcast sender</a:t>
            </a:r>
          </a:p>
          <a:p>
            <a:pPr lvl="1"/>
            <a:r>
              <a:rPr lang="en-US" dirty="0" err="1" smtClean="0"/>
              <a:t>DeeToo</a:t>
            </a:r>
            <a:r>
              <a:rPr lang="en-US" dirty="0" smtClean="0"/>
              <a:t> </a:t>
            </a:r>
            <a:r>
              <a:rPr lang="en-US" sz="1400" dirty="0" smtClean="0"/>
              <a:t>[3]</a:t>
            </a:r>
          </a:p>
          <a:p>
            <a:pPr lvl="2"/>
            <a:r>
              <a:rPr lang="en-US" dirty="0" smtClean="0"/>
              <a:t>Broadcasting can efficiently find things, but efficient distribution is still challenging</a:t>
            </a:r>
          </a:p>
          <a:p>
            <a:pPr lvl="2"/>
            <a:r>
              <a:rPr lang="en-US" dirty="0" smtClean="0"/>
              <a:t>Use two rings, one transposes the other, one used for storing the other for searching</a:t>
            </a:r>
          </a:p>
          <a:p>
            <a:pPr lvl="2"/>
            <a:r>
              <a:rPr lang="en-US" dirty="0" smtClean="0"/>
              <a:t>Broadcasts store, Distribute/aggregate searches</a:t>
            </a:r>
          </a:p>
        </p:txBody>
      </p:sp>
      <p:pic>
        <p:nvPicPr>
          <p:cNvPr id="4" name="Picture 3" descr="bounded-broadc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199904"/>
            <a:ext cx="4114800" cy="1782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Our foray into OSNs thus far has focused on Social IP connectivity and bootstrapping private overlays</a:t>
            </a:r>
          </a:p>
          <a:p>
            <a:r>
              <a:rPr lang="en-US" dirty="0" smtClean="0"/>
              <a:t>SocialVPN</a:t>
            </a:r>
            <a:r>
              <a:rPr lang="en-US" sz="1400" dirty="0" smtClean="0"/>
              <a:t>[4]</a:t>
            </a:r>
          </a:p>
          <a:p>
            <a:pPr lvl="1"/>
            <a:r>
              <a:rPr lang="en-US" dirty="0" smtClean="0"/>
              <a:t>Leverage existing social networks to create IP links</a:t>
            </a:r>
          </a:p>
          <a:p>
            <a:pPr lvl="1"/>
            <a:r>
              <a:rPr lang="en-US" dirty="0" smtClean="0"/>
              <a:t>Reuse existing network applications</a:t>
            </a:r>
          </a:p>
          <a:p>
            <a:pPr lvl="1"/>
            <a:r>
              <a:rPr lang="en-US" dirty="0" smtClean="0"/>
              <a:t>Each peer has their own VPN address space, no IP collisions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private overlays</a:t>
            </a:r>
          </a:p>
          <a:p>
            <a:pPr lvl="1"/>
            <a:r>
              <a:rPr lang="en-US" dirty="0" smtClean="0"/>
              <a:t>DTLS secures all P2P links</a:t>
            </a:r>
          </a:p>
          <a:p>
            <a:pPr lvl="1"/>
            <a:r>
              <a:rPr lang="en-US" dirty="0" smtClean="0"/>
              <a:t>Certificates given out by a CA</a:t>
            </a:r>
          </a:p>
          <a:p>
            <a:pPr lvl="1"/>
            <a:r>
              <a:rPr lang="en-US" dirty="0" smtClean="0"/>
              <a:t>Bootstrapped from a public overlay</a:t>
            </a:r>
            <a:endParaRPr lang="en-US" dirty="0"/>
          </a:p>
        </p:txBody>
      </p:sp>
      <p:pic>
        <p:nvPicPr>
          <p:cNvPr id="5" name="Picture 4" descr="add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3276600"/>
            <a:ext cx="3657600" cy="2743200"/>
          </a:xfrm>
          <a:prstGeom prst="rect">
            <a:avLst/>
          </a:prstGeom>
        </p:spPr>
      </p:pic>
      <p:pic>
        <p:nvPicPr>
          <p:cNvPr id="6" name="Picture 5" descr="priv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76600"/>
            <a:ext cx="36576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019800"/>
            <a:ext cx="329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 a node to an existing overlay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8919" y="6019800"/>
            <a:ext cx="3128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Bootstrap from a public overlay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into a private overlay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err="1" smtClean="0"/>
              <a:t>OverSoc</a:t>
            </a:r>
            <a:r>
              <a:rPr lang="en-US" dirty="0" smtClean="0"/>
              <a:t> Introduction</a:t>
            </a:r>
          </a:p>
          <a:p>
            <a:r>
              <a:rPr lang="en-US" dirty="0" smtClean="0"/>
              <a:t>State of Structured Overlays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OverSoc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Architecture</a:t>
            </a:r>
          </a:p>
          <a:p>
            <a:r>
              <a:rPr lang="en-US" dirty="0" smtClean="0"/>
              <a:t>Remaining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in the Directory Overlay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Peers are identified by their PGP certificate</a:t>
            </a:r>
          </a:p>
          <a:p>
            <a:r>
              <a:rPr lang="en-US" dirty="0" smtClean="0"/>
              <a:t>Key features of PGP:</a:t>
            </a:r>
          </a:p>
          <a:p>
            <a:pPr lvl="1"/>
            <a:r>
              <a:rPr lang="en-US" dirty="0" smtClean="0"/>
              <a:t>Friends are identified by signing each others certificate, a  list of friend of friends</a:t>
            </a:r>
          </a:p>
          <a:p>
            <a:pPr lvl="1"/>
            <a:r>
              <a:rPr lang="en-US" dirty="0" smtClean="0"/>
              <a:t>Embed text data such as full name, e-mail address, and other data</a:t>
            </a:r>
          </a:p>
          <a:p>
            <a:r>
              <a:rPr lang="en-US" dirty="0" smtClean="0"/>
              <a:t>PGP has a weak revocation model</a:t>
            </a:r>
          </a:p>
          <a:p>
            <a:pPr lvl="1"/>
            <a:r>
              <a:rPr lang="en-US" dirty="0" smtClean="0"/>
              <a:t>Each friend signature should have a TTL</a:t>
            </a:r>
          </a:p>
          <a:p>
            <a:pPr lvl="1"/>
            <a:r>
              <a:rPr lang="en-US" dirty="0" smtClean="0"/>
              <a:t>Friends renew signatures, keep friendship active</a:t>
            </a:r>
          </a:p>
          <a:p>
            <a:pPr lvl="1"/>
            <a:r>
              <a:rPr lang="en-US" dirty="0" smtClean="0"/>
              <a:t>Inactive friendships become apparent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Peers can use </a:t>
            </a:r>
            <a:r>
              <a:rPr lang="en-US" dirty="0" err="1" smtClean="0"/>
              <a:t>DeeToo</a:t>
            </a:r>
            <a:r>
              <a:rPr lang="en-US" dirty="0" smtClean="0"/>
              <a:t> to distribute and find their PGP certificates</a:t>
            </a:r>
          </a:p>
          <a:p>
            <a:r>
              <a:rPr lang="en-US" dirty="0" smtClean="0"/>
              <a:t>PGP certificates contain:</a:t>
            </a:r>
          </a:p>
          <a:p>
            <a:pPr lvl="1"/>
            <a:r>
              <a:rPr lang="en-US" dirty="0" smtClean="0"/>
              <a:t>Any information peers want public</a:t>
            </a:r>
          </a:p>
          <a:p>
            <a:pPr lvl="1"/>
            <a:r>
              <a:rPr lang="en-US" dirty="0" smtClean="0"/>
              <a:t>P2P Address in the directory overlay to use as a mailbox for friendship requests</a:t>
            </a:r>
          </a:p>
          <a:p>
            <a:r>
              <a:rPr lang="en-US" dirty="0" smtClean="0"/>
              <a:t>Third party services can store the certificate and friendships can be established out of band</a:t>
            </a:r>
          </a:p>
          <a:p>
            <a:r>
              <a:rPr lang="en-US" dirty="0" smtClean="0"/>
              <a:t>Peers seeking extreme privacy, need not store anything inside the Directory overlay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Friendship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Alice has found Bob’s certificate and now is establishing a friendship</a:t>
            </a:r>
          </a:p>
        </p:txBody>
      </p:sp>
      <p:pic>
        <p:nvPicPr>
          <p:cNvPr id="3074" name="Picture 2" descr="Z:\docs\images\social_overlays\friendship_requ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972" y="2228850"/>
            <a:ext cx="7890228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Defriending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if a peer does not renew a PGP signature prior to the timeout expiring</a:t>
            </a:r>
          </a:p>
          <a:p>
            <a:r>
              <a:rPr lang="en-US" dirty="0" smtClean="0"/>
              <a:t>Broadcast revocation</a:t>
            </a:r>
          </a:p>
          <a:p>
            <a:r>
              <a:rPr lang="en-US" dirty="0" smtClean="0"/>
              <a:t>Store revocation in the profile DHT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a Profile Overlay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Alice and Bob have a relationship, Alice wants to connect to Bob’s overlay</a:t>
            </a:r>
            <a:endParaRPr lang="en-US" dirty="0"/>
          </a:p>
        </p:txBody>
      </p:sp>
      <p:pic>
        <p:nvPicPr>
          <p:cNvPr id="4101" name="Picture 5" descr="Z:\docs\images\social_overlays\friendship_jo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54554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Friendship requests in the directory</a:t>
            </a:r>
          </a:p>
          <a:p>
            <a:pPr lvl="1"/>
            <a:r>
              <a:rPr lang="en-US" dirty="0" smtClean="0"/>
              <a:t>Private messages in the profile overlay</a:t>
            </a:r>
          </a:p>
          <a:p>
            <a:r>
              <a:rPr lang="en-US" dirty="0" smtClean="0"/>
              <a:t>Private message format: </a:t>
            </a:r>
          </a:p>
          <a:p>
            <a:pPr lvl="1"/>
            <a:r>
              <a:rPr lang="en-US" sz="2000" dirty="0" smtClean="0"/>
              <a:t>Encrypt(secret, </a:t>
            </a:r>
            <a:r>
              <a:rPr lang="en-US" sz="2000" dirty="0" err="1" smtClean="0"/>
              <a:t>msg</a:t>
            </a:r>
            <a:r>
              <a:rPr lang="en-US" sz="2000" dirty="0" smtClean="0"/>
              <a:t>, hash(</a:t>
            </a:r>
            <a:r>
              <a:rPr lang="en-US" sz="2000" dirty="0" err="1" smtClean="0"/>
              <a:t>msg</a:t>
            </a:r>
            <a:r>
              <a:rPr lang="en-US" sz="2000" dirty="0" smtClean="0"/>
              <a:t>)) + Encrypt(</a:t>
            </a:r>
            <a:r>
              <a:rPr lang="en-US" sz="2000" dirty="0" err="1" smtClean="0"/>
              <a:t>public_key</a:t>
            </a:r>
            <a:r>
              <a:rPr lang="en-US" sz="2000" dirty="0" smtClean="0"/>
              <a:t>, secret)</a:t>
            </a:r>
          </a:p>
          <a:p>
            <a:r>
              <a:rPr lang="en-US" dirty="0" smtClean="0"/>
              <a:t>Only peer with the private key can read message</a:t>
            </a:r>
          </a:p>
          <a:p>
            <a:r>
              <a:rPr lang="en-US" dirty="0" err="1" smtClean="0"/>
              <a:t>Msg</a:t>
            </a:r>
            <a:r>
              <a:rPr lang="en-US" dirty="0" smtClean="0"/>
              <a:t> contains information such as the sender, receiver, and time of transmission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networking profiles are the ultimate means to make targeted advertisements</a:t>
            </a:r>
          </a:p>
          <a:p>
            <a:pPr lvl="1"/>
            <a:r>
              <a:rPr lang="en-US" dirty="0" smtClean="0"/>
              <a:t>Targets situations in your life: marriage and babies</a:t>
            </a:r>
          </a:p>
          <a:p>
            <a:pPr lvl="1"/>
            <a:r>
              <a:rPr lang="en-US" dirty="0" smtClean="0"/>
              <a:t>Follow you on the web</a:t>
            </a:r>
          </a:p>
          <a:p>
            <a:pPr lvl="2"/>
            <a:r>
              <a:rPr lang="en-US" dirty="0" err="1" smtClean="0"/>
              <a:t>Facebook’s</a:t>
            </a:r>
            <a:r>
              <a:rPr lang="en-US" dirty="0" smtClean="0"/>
              <a:t> beacon</a:t>
            </a:r>
          </a:p>
          <a:p>
            <a:pPr lvl="2"/>
            <a:r>
              <a:rPr lang="en-US" dirty="0" smtClean="0"/>
              <a:t>“Personalize” websites (example: CNN)</a:t>
            </a:r>
          </a:p>
          <a:p>
            <a:r>
              <a:rPr lang="en-US" dirty="0" smtClean="0"/>
              <a:t>Access control is difficult</a:t>
            </a:r>
          </a:p>
          <a:p>
            <a:pPr lvl="1"/>
            <a:r>
              <a:rPr lang="en-US" dirty="0" smtClean="0"/>
              <a:t>OSNs favor open models, users must </a:t>
            </a:r>
          </a:p>
          <a:p>
            <a:pPr lvl="1">
              <a:buNone/>
            </a:pPr>
            <a:r>
              <a:rPr lang="en-US" dirty="0" smtClean="0"/>
              <a:t>explicitly disable content or opt out</a:t>
            </a:r>
          </a:p>
          <a:p>
            <a:pPr lvl="1"/>
            <a:r>
              <a:rPr lang="en-US" dirty="0" smtClean="0"/>
              <a:t>OSNs, overtime, have made more</a:t>
            </a:r>
          </a:p>
          <a:p>
            <a:pPr lvl="1">
              <a:buNone/>
            </a:pPr>
            <a:r>
              <a:rPr lang="en-US" dirty="0" smtClean="0"/>
              <a:t>private information public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1809" t="37500" r="20101" b="25735"/>
          <a:stretch>
            <a:fillRect/>
          </a:stretch>
        </p:blipFill>
        <p:spPr bwMode="auto">
          <a:xfrm>
            <a:off x="6629400" y="2667000"/>
            <a:ext cx="2362200" cy="328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inside the Profile Overlay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messages</a:t>
            </a:r>
          </a:p>
          <a:p>
            <a:pPr lvl="1"/>
            <a:r>
              <a:rPr lang="en-US" dirty="0" smtClean="0"/>
              <a:t>Store private messages in an explicit key space</a:t>
            </a:r>
          </a:p>
          <a:p>
            <a:pPr lvl="1"/>
            <a:r>
              <a:rPr lang="en-US" dirty="0" smtClean="0"/>
              <a:t>Process is unidirectional</a:t>
            </a:r>
          </a:p>
          <a:p>
            <a:pPr lvl="2"/>
            <a:r>
              <a:rPr lang="en-US" dirty="0" smtClean="0"/>
              <a:t>Private message from Alice to Bob is stored in Bob’s overlay</a:t>
            </a:r>
          </a:p>
          <a:p>
            <a:pPr lvl="2"/>
            <a:r>
              <a:rPr lang="en-US" dirty="0" smtClean="0"/>
              <a:t>Private message to Bob from Alice is stored in Alice’s overlay</a:t>
            </a:r>
          </a:p>
          <a:p>
            <a:r>
              <a:rPr lang="en-US" dirty="0" smtClean="0"/>
              <a:t>Public messages are unencrypted but are signed to prevent unidentifiable messages</a:t>
            </a:r>
          </a:p>
          <a:p>
            <a:r>
              <a:rPr lang="en-US" dirty="0" smtClean="0"/>
              <a:t>Owner can insert a public message 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err="1" smtClean="0"/>
              <a:t>OverSoc</a:t>
            </a:r>
            <a:r>
              <a:rPr lang="en-US" dirty="0" smtClean="0"/>
              <a:t> Introduction</a:t>
            </a:r>
          </a:p>
          <a:p>
            <a:r>
              <a:rPr lang="en-US" dirty="0" smtClean="0"/>
              <a:t>State of Structured Overlays</a:t>
            </a:r>
          </a:p>
          <a:p>
            <a:r>
              <a:rPr lang="en-US" dirty="0" err="1" smtClean="0"/>
              <a:t>OverSoc</a:t>
            </a:r>
            <a:r>
              <a:rPr lang="en-US" dirty="0" smtClean="0"/>
              <a:t> Architecture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Remaining Challenges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Handling Small Overlay Networks</a:t>
            </a:r>
          </a:p>
          <a:p>
            <a:pPr lvl="1"/>
            <a:r>
              <a:rPr lang="en-US" dirty="0" smtClean="0"/>
              <a:t>Most P2P research has been performed on scalability and reliability of large ( &gt; 1,000) peers</a:t>
            </a:r>
          </a:p>
          <a:p>
            <a:pPr lvl="1"/>
            <a:r>
              <a:rPr lang="en-US" dirty="0" smtClean="0"/>
              <a:t>Users on </a:t>
            </a:r>
            <a:r>
              <a:rPr lang="en-US" dirty="0" err="1" smtClean="0"/>
              <a:t>Facebook</a:t>
            </a:r>
            <a:r>
              <a:rPr lang="en-US" dirty="0" smtClean="0"/>
              <a:t> average only 130 friends</a:t>
            </a:r>
          </a:p>
          <a:p>
            <a:pPr lvl="1"/>
            <a:r>
              <a:rPr lang="en-US" dirty="0" smtClean="0"/>
              <a:t>How to efficiently leverage small structured overlays</a:t>
            </a:r>
          </a:p>
          <a:p>
            <a:r>
              <a:rPr lang="en-US" dirty="0" smtClean="0"/>
              <a:t>Overlay support for low throughput, unconnected devices</a:t>
            </a:r>
          </a:p>
          <a:p>
            <a:pPr lvl="1"/>
            <a:r>
              <a:rPr lang="en-US" dirty="0" smtClean="0"/>
              <a:t>Passive nodes – common to many DHTs</a:t>
            </a:r>
          </a:p>
          <a:p>
            <a:pPr lvl="1"/>
            <a:r>
              <a:rPr lang="en-US" dirty="0" smtClean="0"/>
              <a:t>Ability to modify and update users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Preventing flood attacks in public overlays </a:t>
            </a:r>
          </a:p>
          <a:p>
            <a:pPr lvl="1"/>
            <a:r>
              <a:rPr lang="en-US" dirty="0" smtClean="0"/>
              <a:t>Published decentralized security techniques</a:t>
            </a:r>
          </a:p>
          <a:p>
            <a:pPr lvl="1"/>
            <a:r>
              <a:rPr lang="en-US" dirty="0" smtClean="0"/>
              <a:t>Work done by KAD used in P2P sharing apps</a:t>
            </a:r>
          </a:p>
          <a:p>
            <a:r>
              <a:rPr lang="en-US" dirty="0" smtClean="0"/>
              <a:t>Data storage</a:t>
            </a:r>
          </a:p>
          <a:p>
            <a:pPr lvl="1"/>
            <a:r>
              <a:rPr lang="en-US" dirty="0" smtClean="0"/>
              <a:t>No need to </a:t>
            </a:r>
            <a:r>
              <a:rPr lang="en-US" dirty="0" err="1" smtClean="0"/>
              <a:t>reimplement</a:t>
            </a:r>
            <a:r>
              <a:rPr lang="en-US" dirty="0" smtClean="0"/>
              <a:t> data stores for messages</a:t>
            </a:r>
          </a:p>
          <a:p>
            <a:pPr lvl="1"/>
            <a:r>
              <a:rPr lang="en-US" dirty="0" smtClean="0"/>
              <a:t>Examples of previous work: Past / </a:t>
            </a:r>
            <a:r>
              <a:rPr lang="en-US" dirty="0" err="1" smtClean="0"/>
              <a:t>Kosha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techniques in </a:t>
            </a:r>
            <a:r>
              <a:rPr lang="en-US" dirty="0" err="1" smtClean="0"/>
              <a:t>OverSoc</a:t>
            </a:r>
            <a:r>
              <a:rPr lang="en-US" dirty="0" smtClean="0"/>
              <a:t> could be used to enhance existing projects:</a:t>
            </a:r>
          </a:p>
          <a:p>
            <a:r>
              <a:rPr lang="en-US" dirty="0" err="1" smtClean="0"/>
              <a:t>PeerSon</a:t>
            </a:r>
            <a:r>
              <a:rPr lang="en-US" dirty="0" smtClean="0"/>
              <a:t> places all parties into a common DHT</a:t>
            </a:r>
          </a:p>
          <a:p>
            <a:r>
              <a:rPr lang="en-US" dirty="0" smtClean="0"/>
              <a:t>Vis-à-Vis stores all data on the user’s node</a:t>
            </a:r>
          </a:p>
          <a:p>
            <a:r>
              <a:rPr lang="en-US" dirty="0" err="1" smtClean="0"/>
              <a:t>SafeBook</a:t>
            </a:r>
            <a:r>
              <a:rPr lang="en-US" dirty="0" smtClean="0"/>
              <a:t> relies on a central database to coordinate friendships</a:t>
            </a:r>
          </a:p>
          <a:p>
            <a:pPr>
              <a:buNone/>
            </a:pPr>
            <a:r>
              <a:rPr lang="en-US" dirty="0" smtClean="0"/>
              <a:t>Challenges to getting users bootstrapped…. Maybe Diaspora will be successful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OverSoc</a:t>
            </a:r>
            <a:r>
              <a:rPr lang="en-US" dirty="0" smtClean="0"/>
              <a:t> techniques leverage existing structured overlay techniques to construct profile based overlays</a:t>
            </a:r>
          </a:p>
          <a:p>
            <a:r>
              <a:rPr lang="en-US" dirty="0" smtClean="0"/>
              <a:t>Future directions:</a:t>
            </a:r>
          </a:p>
          <a:p>
            <a:pPr lvl="1"/>
            <a:r>
              <a:rPr lang="en-US" dirty="0" smtClean="0"/>
              <a:t>Investigate existing decentralized OSNs and integrate </a:t>
            </a:r>
            <a:r>
              <a:rPr lang="en-US" dirty="0" err="1" smtClean="0"/>
              <a:t>OverSoc</a:t>
            </a:r>
            <a:r>
              <a:rPr lang="en-US" dirty="0" smtClean="0"/>
              <a:t> concepts into them</a:t>
            </a:r>
          </a:p>
          <a:p>
            <a:pPr lvl="1"/>
            <a:r>
              <a:rPr lang="en-US" dirty="0" smtClean="0"/>
              <a:t>Address “Remaining Challenges”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M. Steiner, T. En-</a:t>
            </a:r>
            <a:r>
              <a:rPr lang="en-US" dirty="0" err="1" smtClean="0"/>
              <a:t>Najjary</a:t>
            </a:r>
            <a:r>
              <a:rPr lang="en-US" dirty="0" smtClean="0"/>
              <a:t> , and E.W. </a:t>
            </a:r>
            <a:r>
              <a:rPr lang="en-US" dirty="0" err="1" smtClean="0"/>
              <a:t>Biersack</a:t>
            </a:r>
            <a:r>
              <a:rPr lang="en-US" dirty="0" smtClean="0"/>
              <a:t>.  “A Global View of KAD.”  IMC’07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J. Li, K. </a:t>
            </a:r>
            <a:r>
              <a:rPr lang="en-US" dirty="0" err="1" smtClean="0"/>
              <a:t>Sollins</a:t>
            </a:r>
            <a:r>
              <a:rPr lang="en-US" dirty="0" smtClean="0"/>
              <a:t>, and D. Lim. “Implementing Aggregation and Broadcast over Distributed Hash Tables.” SIGCOMM </a:t>
            </a:r>
            <a:r>
              <a:rPr lang="en-US" dirty="0" err="1" smtClean="0"/>
              <a:t>Comput</a:t>
            </a:r>
            <a:r>
              <a:rPr lang="en-US" dirty="0" smtClean="0"/>
              <a:t>. </a:t>
            </a:r>
            <a:r>
              <a:rPr lang="en-US" dirty="0" err="1" smtClean="0"/>
              <a:t>Commun</a:t>
            </a:r>
            <a:r>
              <a:rPr lang="en-US" dirty="0" smtClean="0"/>
              <a:t>. Rev. 2005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T. </a:t>
            </a:r>
            <a:r>
              <a:rPr lang="en-US" dirty="0" err="1" smtClean="0"/>
              <a:t>Choi</a:t>
            </a:r>
            <a:r>
              <a:rPr lang="en-US" dirty="0" smtClean="0"/>
              <a:t> and O. Boykin. </a:t>
            </a:r>
            <a:r>
              <a:rPr lang="en-US" dirty="0" err="1" smtClean="0"/>
              <a:t>DeeToo</a:t>
            </a:r>
            <a:r>
              <a:rPr lang="en-US" dirty="0" smtClean="0"/>
              <a:t>: Scalable “Unstructured Search Built on a Structured Overlay.”  HOTP2P’10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P. St. </a:t>
            </a:r>
            <a:r>
              <a:rPr lang="en-US" dirty="0" err="1" smtClean="0"/>
              <a:t>Juste</a:t>
            </a:r>
            <a:r>
              <a:rPr lang="en-US" dirty="0" smtClean="0"/>
              <a:t>, D. Wolinsky. O. Boykin, M. Covington, and R. </a:t>
            </a:r>
            <a:r>
              <a:rPr lang="en-US" dirty="0" err="1" smtClean="0"/>
              <a:t>Figueiredo</a:t>
            </a:r>
            <a:r>
              <a:rPr lang="en-US" dirty="0" smtClean="0"/>
              <a:t>.  “SocialVPN: Enabling wide-area collaboration with integrated social and overlay networks.”  Journal of Computer Networks. 01/2010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6600" dirty="0" smtClean="0"/>
              <a:t>Thank you!</a:t>
            </a:r>
          </a:p>
          <a:p>
            <a:pPr algn="ctr">
              <a:buNone/>
            </a:pPr>
            <a:r>
              <a:rPr lang="en-US" sz="6600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in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101" t="31758" r="42211" b="4726"/>
          <a:stretch>
            <a:fillRect/>
          </a:stretch>
        </p:blipFill>
        <p:spPr bwMode="auto">
          <a:xfrm>
            <a:off x="457200" y="1143000"/>
            <a:ext cx="4016828" cy="44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9849" t="25803" r="42462" b="10681"/>
          <a:stretch>
            <a:fillRect/>
          </a:stretch>
        </p:blipFill>
        <p:spPr bwMode="auto">
          <a:xfrm>
            <a:off x="4675413" y="1143000"/>
            <a:ext cx="401410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Centralized services require capital to continue, motivating OSNs to be invasive</a:t>
            </a:r>
          </a:p>
          <a:p>
            <a:r>
              <a:rPr lang="en-US" dirty="0" smtClean="0"/>
              <a:t>Users can choose something different, CNN could use FOAF (Friend of a Friend)</a:t>
            </a:r>
          </a:p>
          <a:p>
            <a:r>
              <a:rPr lang="en-US" dirty="0" smtClean="0"/>
              <a:t>Many ways to organize a decentralized OSN, existing work:</a:t>
            </a:r>
          </a:p>
          <a:p>
            <a:pPr lvl="1"/>
            <a:r>
              <a:rPr lang="en-US" dirty="0" smtClean="0"/>
              <a:t>Requires a user to be online to be accessible</a:t>
            </a:r>
          </a:p>
          <a:p>
            <a:pPr lvl="1"/>
            <a:r>
              <a:rPr lang="en-US" dirty="0" smtClean="0"/>
              <a:t>Replicate entire profiles to many users</a:t>
            </a:r>
          </a:p>
          <a:p>
            <a:pPr lvl="1"/>
            <a:r>
              <a:rPr lang="en-US" dirty="0" smtClean="0"/>
              <a:t>Challenges in finding friends</a:t>
            </a:r>
          </a:p>
          <a:p>
            <a:r>
              <a:rPr lang="en-US" dirty="0" smtClean="0"/>
              <a:t>Structured overlays can be leveraged for better data distribution and organization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err="1" smtClean="0"/>
              <a:t>OverSoc</a:t>
            </a:r>
            <a:r>
              <a:rPr lang="en-US" dirty="0" smtClean="0"/>
              <a:t> Introduction</a:t>
            </a:r>
          </a:p>
          <a:p>
            <a:r>
              <a:rPr lang="en-US" dirty="0" smtClean="0"/>
              <a:t>State of Structured Overlays</a:t>
            </a:r>
          </a:p>
          <a:p>
            <a:r>
              <a:rPr lang="en-US" dirty="0" err="1" smtClean="0"/>
              <a:t>OverSoc</a:t>
            </a:r>
            <a:r>
              <a:rPr lang="en-US" dirty="0" smtClean="0"/>
              <a:t> Architecture</a:t>
            </a:r>
          </a:p>
          <a:p>
            <a:r>
              <a:rPr lang="en-US" dirty="0" smtClean="0"/>
              <a:t>Remaining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OverSoc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Introduction</a:t>
            </a:r>
          </a:p>
          <a:p>
            <a:r>
              <a:rPr lang="en-US" dirty="0" smtClean="0"/>
              <a:t>State of Structured Overlays</a:t>
            </a:r>
          </a:p>
          <a:p>
            <a:r>
              <a:rPr lang="en-US" dirty="0" err="1" smtClean="0"/>
              <a:t>OverSoc</a:t>
            </a:r>
            <a:r>
              <a:rPr lang="en-US" dirty="0" smtClean="0"/>
              <a:t> Architecture</a:t>
            </a:r>
          </a:p>
          <a:p>
            <a:r>
              <a:rPr lang="en-US" dirty="0" smtClean="0"/>
              <a:t>Remaining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OverSoc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User-centric</a:t>
            </a:r>
          </a:p>
          <a:p>
            <a:pPr lvl="1"/>
            <a:r>
              <a:rPr lang="en-US" dirty="0" smtClean="0"/>
              <a:t>Each has their own overlay</a:t>
            </a:r>
          </a:p>
          <a:p>
            <a:pPr lvl="1"/>
            <a:r>
              <a:rPr lang="en-US" dirty="0" smtClean="0"/>
              <a:t>Content stored on self</a:t>
            </a:r>
          </a:p>
          <a:p>
            <a:pPr lvl="1">
              <a:buNone/>
            </a:pPr>
            <a:r>
              <a:rPr lang="en-US" dirty="0" smtClean="0"/>
              <a:t>and peers</a:t>
            </a:r>
          </a:p>
          <a:p>
            <a:pPr lvl="1"/>
            <a:r>
              <a:rPr lang="en-US" dirty="0" smtClean="0"/>
              <a:t>Identity stored using PGP</a:t>
            </a:r>
          </a:p>
          <a:p>
            <a:pPr lvl="1"/>
            <a:r>
              <a:rPr lang="en-US" dirty="0" smtClean="0"/>
              <a:t>All links in profile overlay are secured, only authorized peers can access</a:t>
            </a:r>
          </a:p>
          <a:p>
            <a:r>
              <a:rPr lang="en-US" dirty="0" smtClean="0"/>
              <a:t>Share a common directory overlay</a:t>
            </a:r>
          </a:p>
          <a:p>
            <a:pPr lvl="1"/>
            <a:r>
              <a:rPr lang="en-US" dirty="0" smtClean="0"/>
              <a:t>Used to find peers</a:t>
            </a:r>
          </a:p>
          <a:p>
            <a:pPr lvl="1"/>
            <a:r>
              <a:rPr lang="en-US" dirty="0" smtClean="0"/>
              <a:t>Used to connect to users’ overlays</a:t>
            </a:r>
          </a:p>
          <a:p>
            <a:r>
              <a:rPr lang="en-US" dirty="0" smtClean="0"/>
              <a:t>Groups – shared user overlays</a:t>
            </a:r>
          </a:p>
        </p:txBody>
      </p:sp>
      <p:pic>
        <p:nvPicPr>
          <p:cNvPr id="7" name="Picture 6" descr="subrin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227231"/>
            <a:ext cx="4038600" cy="2049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err="1" smtClean="0"/>
              <a:t>OverSoc</a:t>
            </a:r>
            <a:r>
              <a:rPr lang="en-US" dirty="0" smtClean="0"/>
              <a:t> Introduction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State of Structured Overlays</a:t>
            </a:r>
          </a:p>
          <a:p>
            <a:r>
              <a:rPr lang="en-US" dirty="0" err="1" smtClean="0"/>
              <a:t>OverSoc</a:t>
            </a:r>
            <a:r>
              <a:rPr lang="en-US" dirty="0" smtClean="0"/>
              <a:t> Architecture</a:t>
            </a:r>
          </a:p>
          <a:p>
            <a:r>
              <a:rPr lang="en-US" dirty="0" smtClean="0"/>
              <a:t>Remaining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Efficient key/value lookup through DHT</a:t>
            </a:r>
          </a:p>
          <a:p>
            <a:pPr lvl="1"/>
            <a:r>
              <a:rPr lang="en-US" dirty="0" smtClean="0"/>
              <a:t>O(log N) look up time</a:t>
            </a:r>
          </a:p>
          <a:p>
            <a:pPr lvl="1"/>
            <a:r>
              <a:rPr lang="en-US" dirty="0" smtClean="0"/>
              <a:t>Results from </a:t>
            </a:r>
            <a:r>
              <a:rPr lang="en-US" dirty="0" err="1" smtClean="0"/>
              <a:t>eDonkey</a:t>
            </a:r>
            <a:r>
              <a:rPr lang="en-US" dirty="0" smtClean="0"/>
              <a:t> KAD studies show that DHT data in P2P media sharing applications has high consistency </a:t>
            </a:r>
            <a:r>
              <a:rPr lang="en-US" sz="1500" dirty="0" smtClean="0"/>
              <a:t>[1]</a:t>
            </a:r>
          </a:p>
          <a:p>
            <a:pPr lvl="2"/>
            <a:r>
              <a:rPr lang="en-US" dirty="0" smtClean="0"/>
              <a:t>Store on peers that have been online for more than 2 hours</a:t>
            </a:r>
          </a:p>
          <a:p>
            <a:pPr lvl="2"/>
            <a:r>
              <a:rPr lang="en-US" dirty="0" smtClean="0"/>
              <a:t>Replicate sufficiently (10 times)</a:t>
            </a:r>
          </a:p>
          <a:p>
            <a:r>
              <a:rPr lang="en-US" dirty="0" smtClean="0"/>
              <a:t>Real world usage</a:t>
            </a:r>
          </a:p>
          <a:p>
            <a:pPr lvl="1"/>
            <a:r>
              <a:rPr lang="en-US" dirty="0" err="1" smtClean="0"/>
              <a:t>eDonkey</a:t>
            </a:r>
            <a:r>
              <a:rPr lang="en-US" dirty="0" smtClean="0"/>
              <a:t> KAD finds media via hashes / keywords</a:t>
            </a:r>
          </a:p>
          <a:p>
            <a:pPr lvl="1"/>
            <a:r>
              <a:rPr lang="en-US" dirty="0" err="1" smtClean="0"/>
              <a:t>Torrentless</a:t>
            </a:r>
            <a:r>
              <a:rPr lang="en-US" dirty="0" smtClean="0"/>
              <a:t> </a:t>
            </a:r>
            <a:r>
              <a:rPr lang="en-US" dirty="0" err="1" smtClean="0"/>
              <a:t>BitTorrent</a:t>
            </a:r>
            <a:r>
              <a:rPr lang="en-US" dirty="0" smtClean="0"/>
              <a:t> Tracker</a:t>
            </a:r>
          </a:p>
          <a:p>
            <a:pPr lvl="1"/>
            <a:r>
              <a:rPr lang="en-US" dirty="0" err="1" smtClean="0"/>
              <a:t>LimeWire</a:t>
            </a:r>
            <a:r>
              <a:rPr lang="en-US" dirty="0" smtClean="0"/>
              <a:t> to assist in firewall / NAT traversal (push proxies)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1109</Words>
  <Application>Microsoft Office PowerPoint</Application>
  <PresentationFormat>On-screen Show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OverSoc Social Profile Based Overlays</vt:lpstr>
      <vt:lpstr>Issues</vt:lpstr>
      <vt:lpstr>Privacy in Facebook</vt:lpstr>
      <vt:lpstr>Motivation</vt:lpstr>
      <vt:lpstr>Outline</vt:lpstr>
      <vt:lpstr>Outline</vt:lpstr>
      <vt:lpstr>Introducing OverSoc</vt:lpstr>
      <vt:lpstr>Outline</vt:lpstr>
      <vt:lpstr>Structured Overlays</vt:lpstr>
      <vt:lpstr>Structured Overlays</vt:lpstr>
      <vt:lpstr>Our Related Work</vt:lpstr>
      <vt:lpstr>Our Related Work</vt:lpstr>
      <vt:lpstr>Outline</vt:lpstr>
      <vt:lpstr>Identity in the Directory Overlay</vt:lpstr>
      <vt:lpstr>Finding Friends</vt:lpstr>
      <vt:lpstr>Establishing a Friendship</vt:lpstr>
      <vt:lpstr>Defriending</vt:lpstr>
      <vt:lpstr>Connecting to a Profile Overlay</vt:lpstr>
      <vt:lpstr>Private Messages</vt:lpstr>
      <vt:lpstr>Operations inside the Profile Overlay</vt:lpstr>
      <vt:lpstr>Outline</vt:lpstr>
      <vt:lpstr>Remaining Challenges</vt:lpstr>
      <vt:lpstr>Remaining Challenges</vt:lpstr>
      <vt:lpstr>Related Work</vt:lpstr>
      <vt:lpstr>Conclusion</vt:lpstr>
      <vt:lpstr>New References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OverSoc Social Profile Based Overlays</dc:title>
  <dc:creator>ACIS VM</dc:creator>
  <cp:lastModifiedBy>ACIS</cp:lastModifiedBy>
  <cp:revision>45</cp:revision>
  <dcterms:created xsi:type="dcterms:W3CDTF">2010-06-25T16:17:59Z</dcterms:created>
  <dcterms:modified xsi:type="dcterms:W3CDTF">2010-06-28T07:49:44Z</dcterms:modified>
</cp:coreProperties>
</file>